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305" r:id="rId3"/>
    <p:sldId id="258" r:id="rId4"/>
    <p:sldId id="303" r:id="rId5"/>
    <p:sldId id="306" r:id="rId6"/>
    <p:sldId id="308" r:id="rId7"/>
    <p:sldId id="307" r:id="rId8"/>
    <p:sldId id="265" r:id="rId9"/>
    <p:sldId id="309" r:id="rId10"/>
    <p:sldId id="302" r:id="rId11"/>
    <p:sldId id="260" r:id="rId12"/>
    <p:sldId id="310" r:id="rId13"/>
    <p:sldId id="311" r:id="rId14"/>
    <p:sldId id="312" r:id="rId15"/>
    <p:sldId id="313" r:id="rId16"/>
    <p:sldId id="271" r:id="rId17"/>
    <p:sldId id="272" r:id="rId18"/>
    <p:sldId id="273" r:id="rId19"/>
    <p:sldId id="275" r:id="rId20"/>
    <p:sldId id="274" r:id="rId21"/>
    <p:sldId id="276" r:id="rId22"/>
    <p:sldId id="277" r:id="rId23"/>
    <p:sldId id="322" r:id="rId24"/>
    <p:sldId id="323" r:id="rId25"/>
    <p:sldId id="280" r:id="rId26"/>
    <p:sldId id="281" r:id="rId27"/>
    <p:sldId id="282" r:id="rId28"/>
    <p:sldId id="283" r:id="rId29"/>
    <p:sldId id="284" r:id="rId30"/>
    <p:sldId id="285" r:id="rId31"/>
    <p:sldId id="324" r:id="rId32"/>
    <p:sldId id="288" r:id="rId33"/>
    <p:sldId id="315" r:id="rId34"/>
    <p:sldId id="316" r:id="rId35"/>
    <p:sldId id="317" r:id="rId36"/>
    <p:sldId id="286" r:id="rId37"/>
    <p:sldId id="287" r:id="rId38"/>
    <p:sldId id="289" r:id="rId39"/>
    <p:sldId id="290" r:id="rId40"/>
    <p:sldId id="291" r:id="rId41"/>
    <p:sldId id="318" r:id="rId42"/>
    <p:sldId id="319" r:id="rId43"/>
    <p:sldId id="320" r:id="rId44"/>
    <p:sldId id="321" r:id="rId45"/>
    <p:sldId id="292" r:id="rId46"/>
    <p:sldId id="293" r:id="rId47"/>
    <p:sldId id="294" r:id="rId48"/>
    <p:sldId id="295" r:id="rId49"/>
    <p:sldId id="297" r:id="rId50"/>
    <p:sldId id="299" r:id="rId51"/>
    <p:sldId id="300" r:id="rId52"/>
    <p:sldId id="301"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3300"/>
    <a:srgbClr val="580000"/>
    <a:srgbClr val="8000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05" autoAdjust="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ECD769-393B-4CD0-8A25-09E274393623}" type="datetimeFigureOut">
              <a:rPr lang="en-US" smtClean="0"/>
              <a:pPr/>
              <a:t>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20CC58-2F40-4F27-A4F6-636F16601066}" type="slidenum">
              <a:rPr lang="en-US" smtClean="0"/>
              <a:pPr/>
              <a:t>‹#›</a:t>
            </a:fld>
            <a:endParaRPr lang="en-US"/>
          </a:p>
        </p:txBody>
      </p:sp>
    </p:spTree>
    <p:extLst>
      <p:ext uri="{BB962C8B-B14F-4D97-AF65-F5344CB8AC3E}">
        <p14:creationId xmlns:p14="http://schemas.microsoft.com/office/powerpoint/2010/main" val="414942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20CC58-2F40-4F27-A4F6-636F16601066}" type="slidenum">
              <a:rPr lang="en-US" smtClean="0"/>
              <a:pPr/>
              <a:t>1</a:t>
            </a:fld>
            <a:endParaRPr lang="en-US" dirty="0"/>
          </a:p>
        </p:txBody>
      </p:sp>
    </p:spTree>
    <p:extLst>
      <p:ext uri="{BB962C8B-B14F-4D97-AF65-F5344CB8AC3E}">
        <p14:creationId xmlns:p14="http://schemas.microsoft.com/office/powerpoint/2010/main" val="26011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20CC58-2F40-4F27-A4F6-636F16601066}" type="slidenum">
              <a:rPr lang="en-US" smtClean="0"/>
              <a:pPr/>
              <a:t>27</a:t>
            </a:fld>
            <a:endParaRPr lang="en-US"/>
          </a:p>
        </p:txBody>
      </p:sp>
    </p:spTree>
    <p:extLst>
      <p:ext uri="{BB962C8B-B14F-4D97-AF65-F5344CB8AC3E}">
        <p14:creationId xmlns:p14="http://schemas.microsoft.com/office/powerpoint/2010/main" val="378015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2D795F-5A58-44BB-9DA3-481CB60166F0}"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2D795F-5A58-44BB-9DA3-481CB60166F0}"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2D795F-5A58-44BB-9DA3-481CB60166F0}"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6E5CE18-0B18-4FA3-B7A4-3AA98DCF89F6}"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C69869E-E349-46BA-A3BB-28C22794406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2D795F-5A58-44BB-9DA3-481CB60166F0}"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2D795F-5A58-44BB-9DA3-481CB60166F0}"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2D795F-5A58-44BB-9DA3-481CB60166F0}" type="datetimeFigureOut">
              <a:rPr lang="en-US" smtClean="0"/>
              <a:pPr/>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2D795F-5A58-44BB-9DA3-481CB60166F0}" type="datetimeFigureOut">
              <a:rPr lang="en-US" smtClean="0"/>
              <a:pPr/>
              <a:t>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2D795F-5A58-44BB-9DA3-481CB60166F0}" type="datetimeFigureOut">
              <a:rPr lang="en-US" smtClean="0"/>
              <a:pPr/>
              <a:t>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2D795F-5A58-44BB-9DA3-481CB60166F0}" type="datetimeFigureOut">
              <a:rPr lang="en-US" smtClean="0"/>
              <a:pPr/>
              <a:t>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2D795F-5A58-44BB-9DA3-481CB60166F0}" type="datetimeFigureOut">
              <a:rPr lang="en-US" smtClean="0"/>
              <a:pPr/>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2D795F-5A58-44BB-9DA3-481CB60166F0}" type="datetimeFigureOut">
              <a:rPr lang="en-US" smtClean="0"/>
              <a:pPr/>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F6FC8-69B0-476F-824C-969F65CA10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2D795F-5A58-44BB-9DA3-481CB60166F0}" type="datetimeFigureOut">
              <a:rPr lang="en-US" smtClean="0"/>
              <a:pPr/>
              <a:t>1/5/2018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6F6FC8-69B0-476F-824C-969F65CA10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1.jpe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39.emf"/><Relationship Id="rId5" Type="http://schemas.openxmlformats.org/officeDocument/2006/relationships/oleObject" Target="../embeddings/oleObject4.bin"/><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43.jpeg"/><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2.emf"/><Relationship Id="rId5" Type="http://schemas.openxmlformats.org/officeDocument/2006/relationships/oleObject" Target="../embeddings/oleObject8.bin"/><Relationship Id="rId4" Type="http://schemas.openxmlformats.org/officeDocument/2006/relationships/image" Target="../media/image51.emf"/></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emf"/></Relationships>
</file>

<file path=ppt/slides/_rels/slide3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66.emf"/></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304800" y="2019687"/>
            <a:ext cx="8534400" cy="2246769"/>
          </a:xfrm>
          <a:prstGeom prst="rect">
            <a:avLst/>
          </a:prstGeom>
          <a:noFill/>
          <a:ln w="9525">
            <a:noFill/>
            <a:miter lim="800000"/>
            <a:headEnd/>
            <a:tailEnd/>
          </a:ln>
          <a:effectLst/>
        </p:spPr>
        <p:txBody>
          <a:bodyPr>
            <a:spAutoFit/>
          </a:bodyPr>
          <a:lstStyle/>
          <a:p>
            <a:pPr algn="ctr">
              <a:spcBef>
                <a:spcPct val="50000"/>
              </a:spcBef>
              <a:defRPr/>
            </a:pPr>
            <a:r>
              <a:rPr lang="en-US" sz="4000" b="1" dirty="0">
                <a:effectLst>
                  <a:outerShdw blurRad="38100" dist="38100" dir="2700000" algn="tl">
                    <a:srgbClr val="C0C0C0"/>
                  </a:outerShdw>
                </a:effectLst>
                <a:latin typeface="Arial Black" panose="020B0A04020102020204" pitchFamily="34" charset="0"/>
              </a:rPr>
              <a:t>SECTION II (CHAP. </a:t>
            </a:r>
            <a:r>
              <a:rPr lang="en-US" sz="4000" b="1" dirty="0" smtClean="0">
                <a:effectLst>
                  <a:outerShdw blurRad="38100" dist="38100" dir="2700000" algn="tl">
                    <a:srgbClr val="C0C0C0"/>
                  </a:outerShdw>
                </a:effectLst>
                <a:latin typeface="Arial Black" panose="020B0A04020102020204" pitchFamily="34" charset="0"/>
              </a:rPr>
              <a:t>16)</a:t>
            </a:r>
            <a:endParaRPr lang="en-US" sz="4000" b="1" dirty="0">
              <a:effectLst>
                <a:outerShdw blurRad="38100" dist="38100" dir="2700000" algn="tl">
                  <a:srgbClr val="C0C0C0"/>
                </a:outerShdw>
              </a:effectLst>
              <a:latin typeface="Arial Black" panose="020B0A04020102020204" pitchFamily="34" charset="0"/>
            </a:endParaRPr>
          </a:p>
          <a:p>
            <a:pPr algn="ctr">
              <a:spcBef>
                <a:spcPct val="50000"/>
              </a:spcBef>
              <a:defRPr/>
            </a:pPr>
            <a:r>
              <a:rPr lang="en-US" sz="4000" b="1" dirty="0" smtClean="0">
                <a:effectLst>
                  <a:outerShdw blurRad="38100" dist="38100" dir="2700000" algn="tl">
                    <a:srgbClr val="C0C0C0"/>
                  </a:outerShdw>
                </a:effectLst>
                <a:latin typeface="Arial Black" panose="020B0A04020102020204" pitchFamily="34" charset="0"/>
              </a:rPr>
              <a:t> </a:t>
            </a:r>
            <a:r>
              <a:rPr lang="en-US" sz="4000" b="1" dirty="0">
                <a:effectLst>
                  <a:outerShdw blurRad="38100" dist="38100" dir="2700000" algn="tl">
                    <a:srgbClr val="C0C0C0"/>
                  </a:outerShdw>
                </a:effectLst>
                <a:latin typeface="Arial Black" panose="020B0A04020102020204" pitchFamily="34" charset="0"/>
              </a:rPr>
              <a:t>NUCLEAR MAGNETIC RESONANCE SPECTROSCOPY</a:t>
            </a:r>
          </a:p>
        </p:txBody>
      </p:sp>
      <p:pic>
        <p:nvPicPr>
          <p:cNvPr id="27649" name="Picture 1" descr="C:\Documents and Settings\user\My Documents\My Pictures\220px-MRI-Philips.jpg"/>
          <p:cNvPicPr>
            <a:picLocks noChangeAspect="1" noChangeArrowheads="1"/>
          </p:cNvPicPr>
          <p:nvPr/>
        </p:nvPicPr>
        <p:blipFill>
          <a:blip r:embed="rId3" cstate="print"/>
          <a:srcRect/>
          <a:stretch>
            <a:fillRect/>
          </a:stretch>
        </p:blipFill>
        <p:spPr bwMode="auto">
          <a:xfrm>
            <a:off x="6248400" y="4293870"/>
            <a:ext cx="2667000" cy="2436668"/>
          </a:xfrm>
          <a:prstGeom prst="rect">
            <a:avLst/>
          </a:prstGeom>
          <a:noFill/>
        </p:spPr>
      </p:pic>
      <p:pic>
        <p:nvPicPr>
          <p:cNvPr id="27650" name="Picture 2" descr="C:\Documents and Settings\user\My Documents\My Pictures\HWB-NMR_-_900MHz_-_21_2_Tesla.jpg"/>
          <p:cNvPicPr>
            <a:picLocks noChangeAspect="1" noChangeArrowheads="1"/>
          </p:cNvPicPr>
          <p:nvPr/>
        </p:nvPicPr>
        <p:blipFill>
          <a:blip r:embed="rId4" cstate="print"/>
          <a:srcRect/>
          <a:stretch>
            <a:fillRect/>
          </a:stretch>
        </p:blipFill>
        <p:spPr bwMode="auto">
          <a:xfrm>
            <a:off x="228600" y="152400"/>
            <a:ext cx="1761427" cy="1867287"/>
          </a:xfrm>
          <a:prstGeom prst="rect">
            <a:avLst/>
          </a:prstGeom>
          <a:noFill/>
        </p:spPr>
      </p:pic>
      <p:sp>
        <p:nvSpPr>
          <p:cNvPr id="10" name="TextBox 9"/>
          <p:cNvSpPr txBox="1"/>
          <p:nvPr/>
        </p:nvSpPr>
        <p:spPr>
          <a:xfrm>
            <a:off x="5715000" y="4343400"/>
            <a:ext cx="577402" cy="369332"/>
          </a:xfrm>
          <a:prstGeom prst="rect">
            <a:avLst/>
          </a:prstGeom>
          <a:noFill/>
        </p:spPr>
        <p:txBody>
          <a:bodyPr wrap="none" rtlCol="0">
            <a:spAutoFit/>
          </a:bodyPr>
          <a:lstStyle/>
          <a:p>
            <a:r>
              <a:rPr lang="en-US" b="1" dirty="0" smtClean="0">
                <a:solidFill>
                  <a:srgbClr val="006600"/>
                </a:solidFill>
              </a:rPr>
              <a:t>MRI</a:t>
            </a:r>
            <a:endParaRPr lang="en-US" b="1" dirty="0">
              <a:solidFill>
                <a:srgbClr val="006600"/>
              </a:solidFill>
            </a:endParaRPr>
          </a:p>
        </p:txBody>
      </p:sp>
      <p:sp>
        <p:nvSpPr>
          <p:cNvPr id="11" name="TextBox 10"/>
          <p:cNvSpPr txBox="1"/>
          <p:nvPr/>
        </p:nvSpPr>
        <p:spPr>
          <a:xfrm>
            <a:off x="1981200" y="152400"/>
            <a:ext cx="2362200" cy="646331"/>
          </a:xfrm>
          <a:prstGeom prst="rect">
            <a:avLst/>
          </a:prstGeom>
          <a:noFill/>
        </p:spPr>
        <p:txBody>
          <a:bodyPr wrap="square" rtlCol="0">
            <a:spAutoFit/>
          </a:bodyPr>
          <a:lstStyle/>
          <a:p>
            <a:r>
              <a:rPr lang="en-US" b="1" dirty="0" smtClean="0">
                <a:solidFill>
                  <a:srgbClr val="006600"/>
                </a:solidFill>
              </a:rPr>
              <a:t>900MHZ NMR at HWB</a:t>
            </a:r>
          </a:p>
          <a:p>
            <a:r>
              <a:rPr lang="en-US" b="1" dirty="0" smtClean="0">
                <a:solidFill>
                  <a:srgbClr val="006600"/>
                </a:solidFill>
              </a:rPr>
              <a:t>Birmingham UK</a:t>
            </a:r>
            <a:endParaRPr lang="en-US" b="1" dirty="0">
              <a:solidFill>
                <a:srgbClr val="006600"/>
              </a:solidFill>
            </a:endParaRPr>
          </a:p>
        </p:txBody>
      </p:sp>
      <p:sp>
        <p:nvSpPr>
          <p:cNvPr id="12" name="Rectangle 11"/>
          <p:cNvSpPr/>
          <p:nvPr/>
        </p:nvSpPr>
        <p:spPr>
          <a:xfrm>
            <a:off x="4572000" y="76200"/>
            <a:ext cx="2895600" cy="1200329"/>
          </a:xfrm>
          <a:prstGeom prst="rect">
            <a:avLst/>
          </a:prstGeom>
        </p:spPr>
        <p:txBody>
          <a:bodyPr wrap="square">
            <a:spAutoFit/>
          </a:bodyPr>
          <a:lstStyle/>
          <a:p>
            <a:pPr algn="just"/>
            <a:r>
              <a:rPr lang="en-US" b="1" dirty="0" smtClean="0">
                <a:solidFill>
                  <a:srgbClr val="006600"/>
                </a:solidFill>
              </a:rPr>
              <a:t>Edward Mills Purcell</a:t>
            </a:r>
            <a:r>
              <a:rPr lang="en-US" dirty="0" smtClean="0">
                <a:solidFill>
                  <a:srgbClr val="006600"/>
                </a:solidFill>
              </a:rPr>
              <a:t> (August 30, 1912 – March 7, 1997) </a:t>
            </a:r>
            <a:r>
              <a:rPr lang="en-US" dirty="0" smtClean="0">
                <a:solidFill>
                  <a:srgbClr val="0000CC"/>
                </a:solidFill>
              </a:rPr>
              <a:t>was an American Physicist, Nobel Prize in Physics 1952.</a:t>
            </a:r>
            <a:endParaRPr lang="en-US" dirty="0">
              <a:solidFill>
                <a:srgbClr val="0000CC"/>
              </a:solidFill>
            </a:endParaRPr>
          </a:p>
        </p:txBody>
      </p:sp>
      <p:pic>
        <p:nvPicPr>
          <p:cNvPr id="27656" name="Picture 8" descr="C:\Documents and Settings\user\My Documents\My Pictures\180px-Edward_Purcell.jpg"/>
          <p:cNvPicPr>
            <a:picLocks noChangeAspect="1" noChangeArrowheads="1"/>
          </p:cNvPicPr>
          <p:nvPr/>
        </p:nvPicPr>
        <p:blipFill>
          <a:blip r:embed="rId5" cstate="print"/>
          <a:srcRect/>
          <a:stretch>
            <a:fillRect/>
          </a:stretch>
        </p:blipFill>
        <p:spPr bwMode="auto">
          <a:xfrm>
            <a:off x="7467600" y="152400"/>
            <a:ext cx="1452365" cy="1867287"/>
          </a:xfrm>
          <a:prstGeom prst="rect">
            <a:avLst/>
          </a:prstGeom>
          <a:noFill/>
        </p:spPr>
      </p:pic>
      <p:sp>
        <p:nvSpPr>
          <p:cNvPr id="14" name="Rectangle 13"/>
          <p:cNvSpPr/>
          <p:nvPr/>
        </p:nvSpPr>
        <p:spPr>
          <a:xfrm>
            <a:off x="2133600" y="5505271"/>
            <a:ext cx="3581400" cy="1200329"/>
          </a:xfrm>
          <a:prstGeom prst="rect">
            <a:avLst/>
          </a:prstGeom>
        </p:spPr>
        <p:txBody>
          <a:bodyPr wrap="square">
            <a:spAutoFit/>
          </a:bodyPr>
          <a:lstStyle/>
          <a:p>
            <a:pPr algn="just"/>
            <a:r>
              <a:rPr lang="en-US" b="1" dirty="0" smtClean="0">
                <a:solidFill>
                  <a:srgbClr val="006600"/>
                </a:solidFill>
              </a:rPr>
              <a:t>Felix Bloch</a:t>
            </a:r>
            <a:r>
              <a:rPr lang="en-US" dirty="0" smtClean="0">
                <a:solidFill>
                  <a:srgbClr val="006600"/>
                </a:solidFill>
              </a:rPr>
              <a:t> (October 23, 1905 – September 10, 1983) </a:t>
            </a:r>
            <a:r>
              <a:rPr lang="en-US" dirty="0" smtClean="0">
                <a:solidFill>
                  <a:srgbClr val="0000CC"/>
                </a:solidFill>
              </a:rPr>
              <a:t>was a Swiss Physicist, working mainly in the U.S., Nobel Prize in Physics 1952.</a:t>
            </a:r>
            <a:endParaRPr lang="en-US" dirty="0">
              <a:solidFill>
                <a:srgbClr val="0000CC"/>
              </a:solidFill>
            </a:endParaRPr>
          </a:p>
        </p:txBody>
      </p:sp>
      <p:pic>
        <p:nvPicPr>
          <p:cNvPr id="27657" name="Picture 9" descr="C:\Documents and Settings\user\My Documents\My Pictures\150px-Felix_Bloch,_Stanford_University.jpg"/>
          <p:cNvPicPr>
            <a:picLocks noChangeAspect="1" noChangeArrowheads="1"/>
          </p:cNvPicPr>
          <p:nvPr/>
        </p:nvPicPr>
        <p:blipFill>
          <a:blip r:embed="rId6" cstate="print"/>
          <a:srcRect/>
          <a:stretch>
            <a:fillRect/>
          </a:stretch>
        </p:blipFill>
        <p:spPr bwMode="auto">
          <a:xfrm>
            <a:off x="228600" y="4318000"/>
            <a:ext cx="1905000" cy="23876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print"/>
          <a:srcRect l="3572" t="2739" r="1785" b="2739"/>
          <a:stretch/>
        </p:blipFill>
        <p:spPr bwMode="auto">
          <a:xfrm>
            <a:off x="381000" y="762000"/>
            <a:ext cx="8458200" cy="5730742"/>
          </a:xfrm>
          <a:prstGeom prst="rect">
            <a:avLst/>
          </a:prstGeom>
          <a:noFill/>
          <a:ln w="9525">
            <a:noFill/>
            <a:miter lim="800000"/>
            <a:headEnd/>
            <a:tailEnd/>
          </a:ln>
        </p:spPr>
      </p:pic>
      <p:sp>
        <p:nvSpPr>
          <p:cNvPr id="5" name="Text Box 6"/>
          <p:cNvSpPr txBox="1">
            <a:spLocks noChangeArrowheads="1"/>
          </p:cNvSpPr>
          <p:nvPr/>
        </p:nvSpPr>
        <p:spPr bwMode="auto">
          <a:xfrm>
            <a:off x="381000" y="142149"/>
            <a:ext cx="8229600" cy="523220"/>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BASIC PRINCIPLE OF </a:t>
            </a:r>
            <a:r>
              <a:rPr lang="en-US" sz="2800" b="1" dirty="0" smtClean="0">
                <a:effectLst>
                  <a:outerShdw blurRad="38100" dist="38100" dir="2700000" algn="tl">
                    <a:srgbClr val="C0C0C0"/>
                  </a:outerShdw>
                </a:effectLst>
                <a:latin typeface="Arial Black" panose="020B0A04020102020204" pitchFamily="34" charset="0"/>
              </a:rPr>
              <a:t>NMR</a:t>
            </a:r>
            <a:endParaRPr lang="en-US" sz="2800" dirty="0">
              <a:latin typeface="Arial Black" panose="020B0A04020102020204" pitchFamily="34" charset="0"/>
            </a:endParaRPr>
          </a:p>
        </p:txBody>
      </p:sp>
      <p:pic>
        <p:nvPicPr>
          <p:cNvPr id="6" name="Picture 3"/>
          <p:cNvPicPr>
            <a:picLocks noChangeAspect="1" noChangeArrowheads="1"/>
          </p:cNvPicPr>
          <p:nvPr/>
        </p:nvPicPr>
        <p:blipFill>
          <a:blip r:embed="rId3"/>
          <a:srcRect t="19862" r="86571" b="30026"/>
          <a:stretch>
            <a:fillRect/>
          </a:stretch>
        </p:blipFill>
        <p:spPr bwMode="auto">
          <a:xfrm>
            <a:off x="4656267" y="1295400"/>
            <a:ext cx="1515933" cy="12930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13_06"/>
          <p:cNvPicPr>
            <a:picLocks noChangeAspect="1" noChangeArrowheads="1"/>
          </p:cNvPicPr>
          <p:nvPr/>
        </p:nvPicPr>
        <p:blipFill rotWithShape="1">
          <a:blip r:embed="rId2" cstate="print"/>
          <a:srcRect b="4605"/>
          <a:stretch/>
        </p:blipFill>
        <p:spPr bwMode="auto">
          <a:xfrm>
            <a:off x="2819400" y="609600"/>
            <a:ext cx="5943600" cy="2808162"/>
          </a:xfrm>
          <a:prstGeom prst="rect">
            <a:avLst/>
          </a:prstGeom>
          <a:noFill/>
          <a:ln w="9525">
            <a:noFill/>
            <a:miter lim="800000"/>
            <a:headEnd/>
            <a:tailEnd/>
          </a:ln>
        </p:spPr>
      </p:pic>
      <p:sp>
        <p:nvSpPr>
          <p:cNvPr id="9218" name="Text Box 2"/>
          <p:cNvSpPr txBox="1">
            <a:spLocks noChangeArrowheads="1"/>
          </p:cNvSpPr>
          <p:nvPr/>
        </p:nvSpPr>
        <p:spPr bwMode="auto">
          <a:xfrm>
            <a:off x="304800" y="147459"/>
            <a:ext cx="8610600" cy="984885"/>
          </a:xfrm>
          <a:prstGeom prst="rect">
            <a:avLst/>
          </a:prstGeom>
          <a:noFill/>
          <a:ln w="9525">
            <a:noFill/>
            <a:miter lim="800000"/>
            <a:headEnd/>
            <a:tailEnd/>
          </a:ln>
          <a:effectLst/>
        </p:spPr>
        <p:txBody>
          <a:bodyPr wrap="square">
            <a:spAutoFit/>
          </a:bodyPr>
          <a:lstStyle/>
          <a:p>
            <a:pPr algn="ctr">
              <a:defRPr/>
            </a:pPr>
            <a:r>
              <a:rPr lang="en-US" sz="2800" b="1" dirty="0">
                <a:effectLst>
                  <a:outerShdw blurRad="38100" dist="38100" dir="2700000" algn="tl">
                    <a:srgbClr val="C0C0C0"/>
                  </a:outerShdw>
                </a:effectLst>
                <a:latin typeface="Arial Black" panose="020B0A04020102020204" pitchFamily="34" charset="0"/>
              </a:rPr>
              <a:t>BASIC PRINCIPLE OF NMR</a:t>
            </a:r>
            <a:endParaRPr lang="en-US" sz="2800" dirty="0">
              <a:latin typeface="Arial Black" panose="020B0A04020102020204" pitchFamily="34" charset="0"/>
            </a:endParaRPr>
          </a:p>
          <a:p>
            <a:pPr>
              <a:spcBef>
                <a:spcPct val="50000"/>
              </a:spcBef>
              <a:defRPr/>
            </a:pPr>
            <a:r>
              <a:rPr lang="en-US" sz="2000" b="1" dirty="0">
                <a:solidFill>
                  <a:srgbClr val="003300"/>
                </a:solidFill>
              </a:rPr>
              <a:t>The NMR </a:t>
            </a:r>
            <a:r>
              <a:rPr lang="en-US" sz="2000" b="1" dirty="0" smtClean="0">
                <a:solidFill>
                  <a:srgbClr val="003300"/>
                </a:solidFill>
              </a:rPr>
              <a:t>Spectrometer</a:t>
            </a:r>
            <a:endParaRPr lang="en-US" sz="2000" b="1" dirty="0">
              <a:solidFill>
                <a:srgbClr val="003300"/>
              </a:solidFill>
            </a:endParaRPr>
          </a:p>
        </p:txBody>
      </p:sp>
      <p:sp>
        <p:nvSpPr>
          <p:cNvPr id="2" name="Rectangle 1"/>
          <p:cNvSpPr/>
          <p:nvPr/>
        </p:nvSpPr>
        <p:spPr>
          <a:xfrm>
            <a:off x="290732" y="3408855"/>
            <a:ext cx="8610600" cy="3416320"/>
          </a:xfrm>
          <a:prstGeom prst="rect">
            <a:avLst/>
          </a:prstGeom>
        </p:spPr>
        <p:txBody>
          <a:bodyPr wrap="square">
            <a:spAutoFit/>
          </a:bodyPr>
          <a:lstStyle/>
          <a:p>
            <a:pPr algn="just">
              <a:spcBef>
                <a:spcPct val="50000"/>
              </a:spcBef>
            </a:pPr>
            <a:r>
              <a:rPr lang="en-US" altLang="en-US" dirty="0">
                <a:solidFill>
                  <a:srgbClr val="0000CC"/>
                </a:solidFill>
              </a:rPr>
              <a:t>For </a:t>
            </a:r>
            <a:r>
              <a:rPr lang="en-US" altLang="en-US" baseline="30000" dirty="0">
                <a:solidFill>
                  <a:srgbClr val="0000CC"/>
                </a:solidFill>
              </a:rPr>
              <a:t>1</a:t>
            </a:r>
            <a:r>
              <a:rPr lang="en-US" altLang="en-US" dirty="0">
                <a:solidFill>
                  <a:srgbClr val="0000CC"/>
                </a:solidFill>
              </a:rPr>
              <a:t>H-NMR, 2 to 4 mg of sample in 0.4 mL of solvent (4 to 5 cm in an NMR tube) is enough. However, since a sample is usually used for a wide range of experiments including </a:t>
            </a:r>
            <a:r>
              <a:rPr lang="en-US" altLang="en-US" baseline="30000" dirty="0">
                <a:solidFill>
                  <a:srgbClr val="0000CC"/>
                </a:solidFill>
              </a:rPr>
              <a:t>13</a:t>
            </a:r>
            <a:r>
              <a:rPr lang="en-US" altLang="en-US" dirty="0">
                <a:solidFill>
                  <a:srgbClr val="0000CC"/>
                </a:solidFill>
              </a:rPr>
              <a:t>C-NMR, 20 to 30 mg of sample in 0.4 mL is preferred.</a:t>
            </a:r>
            <a:endParaRPr lang="en-US" altLang="en-US" b="1" dirty="0">
              <a:solidFill>
                <a:srgbClr val="003300"/>
              </a:solidFill>
            </a:endParaRPr>
          </a:p>
          <a:p>
            <a:pPr algn="just">
              <a:spcBef>
                <a:spcPct val="50000"/>
              </a:spcBef>
            </a:pPr>
            <a:r>
              <a:rPr lang="en-US" altLang="en-US" b="1" i="1" dirty="0">
                <a:solidFill>
                  <a:srgbClr val="800000"/>
                </a:solidFill>
              </a:rPr>
              <a:t>The ideal solvent for NMR samples must not contain an highly abundant atomic isotope with an active nucleus such as </a:t>
            </a:r>
            <a:r>
              <a:rPr lang="en-US" altLang="en-US" b="1" i="1" baseline="30000" dirty="0">
                <a:solidFill>
                  <a:srgbClr val="800000"/>
                </a:solidFill>
              </a:rPr>
              <a:t>1</a:t>
            </a:r>
            <a:r>
              <a:rPr lang="en-US" altLang="en-US" b="1" i="1" dirty="0">
                <a:solidFill>
                  <a:srgbClr val="800000"/>
                </a:solidFill>
              </a:rPr>
              <a:t>H, </a:t>
            </a:r>
            <a:r>
              <a:rPr lang="en-US" altLang="en-US" b="1" i="1" baseline="30000" dirty="0">
                <a:solidFill>
                  <a:srgbClr val="800000"/>
                </a:solidFill>
              </a:rPr>
              <a:t>19</a:t>
            </a:r>
            <a:r>
              <a:rPr lang="en-US" altLang="en-US" b="1" i="1" dirty="0">
                <a:solidFill>
                  <a:srgbClr val="800000"/>
                </a:solidFill>
              </a:rPr>
              <a:t>F or </a:t>
            </a:r>
            <a:r>
              <a:rPr lang="en-US" altLang="en-US" b="1" i="1" baseline="30000" dirty="0">
                <a:solidFill>
                  <a:srgbClr val="800000"/>
                </a:solidFill>
              </a:rPr>
              <a:t>31</a:t>
            </a:r>
            <a:r>
              <a:rPr lang="en-US" altLang="en-US" b="1" i="1" dirty="0">
                <a:solidFill>
                  <a:srgbClr val="800000"/>
                </a:solidFill>
              </a:rPr>
              <a:t>P that could overshadow the signals from the sample, should be inert, have low boiling point and inexpensive. </a:t>
            </a:r>
            <a:r>
              <a:rPr lang="en-US" altLang="en-US" b="1" i="1" dirty="0">
                <a:solidFill>
                  <a:srgbClr val="C00000"/>
                </a:solidFill>
              </a:rPr>
              <a:t>So, carbon tetrachloride CCl</a:t>
            </a:r>
            <a:r>
              <a:rPr lang="en-US" altLang="en-US" b="1" i="1" baseline="-25000" dirty="0">
                <a:solidFill>
                  <a:srgbClr val="C00000"/>
                </a:solidFill>
              </a:rPr>
              <a:t>4</a:t>
            </a:r>
            <a:r>
              <a:rPr lang="en-US" altLang="en-US" b="1" i="1" dirty="0">
                <a:solidFill>
                  <a:srgbClr val="C00000"/>
                </a:solidFill>
              </a:rPr>
              <a:t> was used initially.</a:t>
            </a:r>
            <a:endParaRPr lang="en-US" altLang="en-US" b="1" i="1" dirty="0">
              <a:solidFill>
                <a:srgbClr val="800000"/>
              </a:solidFill>
            </a:endParaRPr>
          </a:p>
          <a:p>
            <a:pPr algn="just">
              <a:spcBef>
                <a:spcPct val="50000"/>
              </a:spcBef>
            </a:pPr>
            <a:r>
              <a:rPr lang="en-US" altLang="en-US" b="1" i="1" dirty="0">
                <a:solidFill>
                  <a:srgbClr val="003300"/>
                </a:solidFill>
              </a:rPr>
              <a:t>However, since pulsed instruments depend on deuterium in the field-frequency lock, deuterated solvents  such as chloroform-d </a:t>
            </a:r>
            <a:r>
              <a:rPr lang="en-US" altLang="en-US" b="1" dirty="0">
                <a:solidFill>
                  <a:srgbClr val="003300"/>
                </a:solidFill>
              </a:rPr>
              <a:t>(</a:t>
            </a:r>
            <a:r>
              <a:rPr lang="en-US" altLang="en-US" b="1" i="1" dirty="0">
                <a:solidFill>
                  <a:srgbClr val="003300"/>
                </a:solidFill>
              </a:rPr>
              <a:t>CDCl</a:t>
            </a:r>
            <a:r>
              <a:rPr lang="en-US" altLang="en-US" b="1" i="1" baseline="-25000" dirty="0">
                <a:solidFill>
                  <a:srgbClr val="003300"/>
                </a:solidFill>
              </a:rPr>
              <a:t>3</a:t>
            </a:r>
            <a:r>
              <a:rPr lang="en-US" altLang="en-US" b="1" dirty="0">
                <a:solidFill>
                  <a:srgbClr val="003300"/>
                </a:solidFill>
              </a:rPr>
              <a:t>)</a:t>
            </a:r>
            <a:r>
              <a:rPr lang="en-US" altLang="en-US" b="1" i="1" dirty="0">
                <a:solidFill>
                  <a:srgbClr val="003300"/>
                </a:solidFill>
              </a:rPr>
              <a:t>, acetone-d</a:t>
            </a:r>
            <a:r>
              <a:rPr lang="en-US" altLang="en-US" b="1" i="1" baseline="-25000" dirty="0">
                <a:solidFill>
                  <a:srgbClr val="003300"/>
                </a:solidFill>
              </a:rPr>
              <a:t>6</a:t>
            </a:r>
            <a:r>
              <a:rPr lang="en-US" altLang="en-US" b="1" i="1" dirty="0">
                <a:solidFill>
                  <a:srgbClr val="003300"/>
                </a:solidFill>
              </a:rPr>
              <a:t> </a:t>
            </a:r>
            <a:r>
              <a:rPr lang="en-US" altLang="en-US" b="1" dirty="0">
                <a:solidFill>
                  <a:srgbClr val="003300"/>
                </a:solidFill>
              </a:rPr>
              <a:t>(</a:t>
            </a:r>
            <a:r>
              <a:rPr lang="en-US" altLang="en-US" b="1" i="1" dirty="0">
                <a:solidFill>
                  <a:srgbClr val="003300"/>
                </a:solidFill>
              </a:rPr>
              <a:t>CD</a:t>
            </a:r>
            <a:r>
              <a:rPr lang="en-US" altLang="en-US" b="1" i="1" baseline="-25000" dirty="0">
                <a:solidFill>
                  <a:srgbClr val="003300"/>
                </a:solidFill>
              </a:rPr>
              <a:t>3</a:t>
            </a:r>
            <a:r>
              <a:rPr lang="en-US" altLang="en-US" b="1" i="1" dirty="0">
                <a:solidFill>
                  <a:srgbClr val="003300"/>
                </a:solidFill>
              </a:rPr>
              <a:t>COCD</a:t>
            </a:r>
            <a:r>
              <a:rPr lang="en-US" altLang="en-US" b="1" i="1" baseline="-25000" dirty="0">
                <a:solidFill>
                  <a:srgbClr val="003300"/>
                </a:solidFill>
              </a:rPr>
              <a:t>3</a:t>
            </a:r>
            <a:r>
              <a:rPr lang="en-US" altLang="en-US" b="1" dirty="0">
                <a:solidFill>
                  <a:srgbClr val="003300"/>
                </a:solidFill>
              </a:rPr>
              <a:t>)</a:t>
            </a:r>
            <a:r>
              <a:rPr lang="en-US" altLang="en-US" b="1" i="1" dirty="0">
                <a:solidFill>
                  <a:srgbClr val="003300"/>
                </a:solidFill>
              </a:rPr>
              <a:t>, and dimethyl sulfoxide-d</a:t>
            </a:r>
            <a:r>
              <a:rPr lang="en-US" altLang="en-US" b="1" i="1" baseline="-25000" dirty="0">
                <a:solidFill>
                  <a:srgbClr val="003300"/>
                </a:solidFill>
              </a:rPr>
              <a:t>6</a:t>
            </a:r>
            <a:r>
              <a:rPr lang="en-US" altLang="en-US" b="1" i="1" dirty="0">
                <a:solidFill>
                  <a:srgbClr val="003300"/>
                </a:solidFill>
              </a:rPr>
              <a:t> </a:t>
            </a:r>
            <a:r>
              <a:rPr lang="en-US" altLang="en-US" b="1" dirty="0">
                <a:solidFill>
                  <a:srgbClr val="003300"/>
                </a:solidFill>
              </a:rPr>
              <a:t>(</a:t>
            </a:r>
            <a:r>
              <a:rPr lang="en-US" altLang="en-US" b="1" i="1" dirty="0">
                <a:solidFill>
                  <a:srgbClr val="003300"/>
                </a:solidFill>
              </a:rPr>
              <a:t>CD</a:t>
            </a:r>
            <a:r>
              <a:rPr lang="en-US" altLang="en-US" b="1" i="1" baseline="-25000" dirty="0">
                <a:solidFill>
                  <a:srgbClr val="003300"/>
                </a:solidFill>
              </a:rPr>
              <a:t>3</a:t>
            </a:r>
            <a:r>
              <a:rPr lang="en-US" altLang="en-US" b="1" i="1" dirty="0">
                <a:solidFill>
                  <a:srgbClr val="003300"/>
                </a:solidFill>
              </a:rPr>
              <a:t>SOCD</a:t>
            </a:r>
            <a:r>
              <a:rPr lang="en-US" altLang="en-US" b="1" i="1" baseline="-25000" dirty="0">
                <a:solidFill>
                  <a:srgbClr val="003300"/>
                </a:solidFill>
              </a:rPr>
              <a:t>3</a:t>
            </a:r>
            <a:r>
              <a:rPr lang="en-US" altLang="en-US" b="1" dirty="0">
                <a:solidFill>
                  <a:srgbClr val="003300"/>
                </a:solidFill>
              </a:rPr>
              <a:t>)</a:t>
            </a:r>
            <a:r>
              <a:rPr lang="en-US" altLang="en-US" b="1" i="1" dirty="0">
                <a:solidFill>
                  <a:srgbClr val="003300"/>
                </a:solidFill>
              </a:rPr>
              <a:t> are preferred, and a wide range of deuterated solvents are also available for NMR.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ext Box 4"/>
          <p:cNvSpPr txBox="1">
            <a:spLocks noChangeArrowheads="1"/>
          </p:cNvSpPr>
          <p:nvPr/>
        </p:nvSpPr>
        <p:spPr bwMode="auto">
          <a:xfrm>
            <a:off x="228600" y="217715"/>
            <a:ext cx="8686800" cy="6278642"/>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p>
          <a:p>
            <a:pPr>
              <a:spcBef>
                <a:spcPct val="50000"/>
              </a:spcBef>
              <a:defRPr/>
            </a:pPr>
            <a:endParaRPr lang="en-US" sz="1200" dirty="0">
              <a:solidFill>
                <a:srgbClr val="0000CC"/>
              </a:solidFill>
              <a:latin typeface="Tahoma" pitchFamily="34" charset="0"/>
            </a:endParaRPr>
          </a:p>
          <a:p>
            <a:pPr algn="just">
              <a:spcBef>
                <a:spcPct val="50000"/>
              </a:spcBef>
              <a:defRPr/>
            </a:pPr>
            <a:r>
              <a:rPr lang="en-US" dirty="0" smtClean="0">
                <a:solidFill>
                  <a:srgbClr val="0000CC"/>
                </a:solidFill>
              </a:rPr>
              <a:t>Based </a:t>
            </a:r>
            <a:r>
              <a:rPr lang="en-US" dirty="0">
                <a:solidFill>
                  <a:srgbClr val="0000CC"/>
                </a:solidFill>
              </a:rPr>
              <a:t>on the fundamental NMR </a:t>
            </a:r>
            <a:r>
              <a:rPr lang="en-US" dirty="0" smtClean="0">
                <a:solidFill>
                  <a:srgbClr val="0000CC"/>
                </a:solidFill>
              </a:rPr>
              <a:t>relationship shown below, </a:t>
            </a:r>
            <a:r>
              <a:rPr lang="en-US" dirty="0">
                <a:solidFill>
                  <a:srgbClr val="0000CC"/>
                </a:solidFill>
              </a:rPr>
              <a:t>all protons </a:t>
            </a:r>
            <a:r>
              <a:rPr lang="en-US" dirty="0" smtClean="0">
                <a:solidFill>
                  <a:srgbClr val="0000CC"/>
                </a:solidFill>
              </a:rPr>
              <a:t>will absorb </a:t>
            </a:r>
            <a:r>
              <a:rPr lang="en-US" dirty="0">
                <a:solidFill>
                  <a:srgbClr val="0000CC"/>
                </a:solidFill>
              </a:rPr>
              <a:t>the same amount of energy in a given magnetic field</a:t>
            </a:r>
            <a:r>
              <a:rPr lang="en-US" dirty="0" smtClean="0">
                <a:solidFill>
                  <a:srgbClr val="0000CC"/>
                </a:solidFill>
              </a:rPr>
              <a:t>, and only </a:t>
            </a:r>
            <a:r>
              <a:rPr lang="en-US" dirty="0">
                <a:solidFill>
                  <a:srgbClr val="0000CC"/>
                </a:solidFill>
              </a:rPr>
              <a:t>a single signal should be expected from the interaction of the </a:t>
            </a:r>
            <a:r>
              <a:rPr lang="en-US" dirty="0" err="1">
                <a:solidFill>
                  <a:srgbClr val="0000CC"/>
                </a:solidFill>
              </a:rPr>
              <a:t>rf</a:t>
            </a:r>
            <a:r>
              <a:rPr lang="en-US" dirty="0">
                <a:solidFill>
                  <a:srgbClr val="0000CC"/>
                </a:solidFill>
              </a:rPr>
              <a:t> energy and a strong magnetic field for each nuclear species, a situation that would have made this technique useless to chemists. </a:t>
            </a:r>
            <a:endParaRPr lang="en-US" dirty="0" smtClean="0">
              <a:solidFill>
                <a:srgbClr val="0000CC"/>
              </a:solidFill>
            </a:endParaRPr>
          </a:p>
          <a:p>
            <a:pPr algn="ctr">
              <a:spcBef>
                <a:spcPct val="50000"/>
              </a:spcBef>
              <a:defRPr/>
            </a:pPr>
            <a:r>
              <a:rPr lang="el-GR" sz="3600" b="1" dirty="0" smtClean="0">
                <a:solidFill>
                  <a:srgbClr val="003300"/>
                </a:solidFill>
                <a:cs typeface="Times New Roman" pitchFamily="18" charset="0"/>
                <a:sym typeface="Symbol" pitchFamily="18" charset="2"/>
              </a:rPr>
              <a:t>ν</a:t>
            </a:r>
            <a:r>
              <a:rPr lang="en-US" sz="3600" b="1" baseline="-25000" dirty="0">
                <a:solidFill>
                  <a:srgbClr val="003300"/>
                </a:solidFill>
                <a:cs typeface="Times New Roman" pitchFamily="18" charset="0"/>
                <a:sym typeface="Symbol" pitchFamily="18" charset="2"/>
              </a:rPr>
              <a:t>L</a:t>
            </a:r>
            <a:r>
              <a:rPr lang="en-US" sz="3600" b="1" dirty="0">
                <a:solidFill>
                  <a:srgbClr val="003300"/>
                </a:solidFill>
                <a:cs typeface="Times New Roman" pitchFamily="18" charset="0"/>
                <a:sym typeface="Symbol" pitchFamily="18" charset="2"/>
              </a:rPr>
              <a:t> = </a:t>
            </a:r>
            <a:r>
              <a:rPr lang="el-GR" sz="3600" b="1" dirty="0">
                <a:solidFill>
                  <a:srgbClr val="003300"/>
                </a:solidFill>
                <a:cs typeface="Times New Roman" pitchFamily="18" charset="0"/>
                <a:sym typeface="Symbol" pitchFamily="18" charset="2"/>
              </a:rPr>
              <a:t>ν</a:t>
            </a:r>
            <a:r>
              <a:rPr lang="en-US" sz="3600" b="1" baseline="-25000" dirty="0">
                <a:solidFill>
                  <a:srgbClr val="003300"/>
                </a:solidFill>
                <a:cs typeface="Times New Roman" pitchFamily="18" charset="0"/>
                <a:sym typeface="Symbol" pitchFamily="18" charset="2"/>
              </a:rPr>
              <a:t>1</a:t>
            </a:r>
            <a:r>
              <a:rPr lang="en-US" sz="3600" b="1" dirty="0">
                <a:solidFill>
                  <a:srgbClr val="003300"/>
                </a:solidFill>
                <a:cs typeface="Times New Roman" pitchFamily="18" charset="0"/>
                <a:sym typeface="Symbol" pitchFamily="18" charset="2"/>
              </a:rPr>
              <a:t> = (</a:t>
            </a:r>
            <a:r>
              <a:rPr lang="el-GR" sz="3600" b="1" dirty="0">
                <a:solidFill>
                  <a:srgbClr val="003300"/>
                </a:solidFill>
                <a:cs typeface="Times New Roman" pitchFamily="18" charset="0"/>
                <a:sym typeface="Symbol" pitchFamily="18" charset="2"/>
              </a:rPr>
              <a:t>γ</a:t>
            </a:r>
            <a:r>
              <a:rPr lang="en-US" sz="3600" b="1" dirty="0">
                <a:solidFill>
                  <a:srgbClr val="003300"/>
                </a:solidFill>
                <a:cs typeface="Times New Roman" pitchFamily="18" charset="0"/>
                <a:sym typeface="Symbol" pitchFamily="18" charset="2"/>
              </a:rPr>
              <a:t>/2</a:t>
            </a:r>
            <a:r>
              <a:rPr lang="el-GR" sz="3600" b="1" dirty="0">
                <a:solidFill>
                  <a:srgbClr val="003300"/>
                </a:solidFill>
                <a:cs typeface="Times New Roman" pitchFamily="18" charset="0"/>
                <a:sym typeface="Symbol" pitchFamily="18" charset="2"/>
              </a:rPr>
              <a:t>π</a:t>
            </a:r>
            <a:r>
              <a:rPr lang="en-US" sz="3600" b="1" dirty="0">
                <a:solidFill>
                  <a:srgbClr val="003300"/>
                </a:solidFill>
                <a:cs typeface="Times New Roman" pitchFamily="18" charset="0"/>
                <a:sym typeface="Symbol" pitchFamily="18" charset="2"/>
              </a:rPr>
              <a:t>) Bo</a:t>
            </a:r>
          </a:p>
          <a:p>
            <a:pPr algn="just">
              <a:spcBef>
                <a:spcPct val="50000"/>
              </a:spcBef>
              <a:defRPr/>
            </a:pPr>
            <a:endParaRPr lang="en-US" dirty="0" smtClean="0">
              <a:solidFill>
                <a:srgbClr val="0000CC"/>
              </a:solidFill>
            </a:endParaRPr>
          </a:p>
          <a:p>
            <a:pPr algn="just">
              <a:spcBef>
                <a:spcPct val="50000"/>
              </a:spcBef>
              <a:defRPr/>
            </a:pPr>
            <a:r>
              <a:rPr lang="en-US" b="1" i="1" dirty="0" smtClean="0">
                <a:solidFill>
                  <a:srgbClr val="800000"/>
                </a:solidFill>
              </a:rPr>
              <a:t>But fortunately, </a:t>
            </a:r>
            <a:r>
              <a:rPr lang="en-US" b="1" i="1" dirty="0">
                <a:solidFill>
                  <a:srgbClr val="800000"/>
                </a:solidFill>
              </a:rPr>
              <a:t>resonances are influenced in characteristic ways by the environment of the observed </a:t>
            </a:r>
            <a:r>
              <a:rPr lang="en-US" b="1" i="1" dirty="0" smtClean="0">
                <a:solidFill>
                  <a:srgbClr val="800000"/>
                </a:solidFill>
              </a:rPr>
              <a:t>nuclei, as protons </a:t>
            </a:r>
            <a:r>
              <a:rPr lang="en-US" b="1" i="1" dirty="0">
                <a:solidFill>
                  <a:srgbClr val="800000"/>
                </a:solidFill>
              </a:rPr>
              <a:t>are surrounded by electrons that shield them </a:t>
            </a:r>
            <a:r>
              <a:rPr lang="en-US" b="1" i="1" dirty="0" smtClean="0">
                <a:solidFill>
                  <a:srgbClr val="800000"/>
                </a:solidFill>
              </a:rPr>
              <a:t>to a very small extent from </a:t>
            </a:r>
            <a:r>
              <a:rPr lang="en-US" b="1" i="1" dirty="0">
                <a:solidFill>
                  <a:srgbClr val="800000"/>
                </a:solidFill>
              </a:rPr>
              <a:t>the external </a:t>
            </a:r>
            <a:r>
              <a:rPr lang="en-US" b="1" i="1" dirty="0" smtClean="0">
                <a:solidFill>
                  <a:srgbClr val="800000"/>
                </a:solidFill>
              </a:rPr>
              <a:t>field.</a:t>
            </a:r>
            <a:endParaRPr lang="en-US" b="1" i="1" dirty="0">
              <a:solidFill>
                <a:srgbClr val="800000"/>
              </a:solidFill>
            </a:endParaRPr>
          </a:p>
          <a:p>
            <a:pPr algn="just">
              <a:defRPr/>
            </a:pPr>
            <a:endParaRPr lang="en-US" dirty="0" smtClean="0">
              <a:solidFill>
                <a:srgbClr val="0000CC"/>
              </a:solidFill>
            </a:endParaRPr>
          </a:p>
          <a:p>
            <a:pPr algn="just">
              <a:defRPr/>
            </a:pPr>
            <a:endParaRPr lang="en-US" dirty="0">
              <a:solidFill>
                <a:srgbClr val="0000CC"/>
              </a:solidFill>
            </a:endParaRPr>
          </a:p>
          <a:p>
            <a:pPr algn="just">
              <a:defRPr/>
            </a:pPr>
            <a:r>
              <a:rPr lang="en-US" dirty="0">
                <a:solidFill>
                  <a:srgbClr val="0000CC"/>
                </a:solidFill>
              </a:rPr>
              <a:t>Circulating electrons create an</a:t>
            </a:r>
            <a:r>
              <a:rPr lang="en-US" dirty="0">
                <a:solidFill>
                  <a:srgbClr val="3333FF"/>
                </a:solidFill>
              </a:rPr>
              <a:t> </a:t>
            </a:r>
            <a:r>
              <a:rPr lang="en-US" b="1" dirty="0">
                <a:solidFill>
                  <a:srgbClr val="003300"/>
                </a:solidFill>
              </a:rPr>
              <a:t>induced magnetic field</a:t>
            </a:r>
            <a:r>
              <a:rPr lang="en-US" dirty="0">
                <a:solidFill>
                  <a:srgbClr val="003300"/>
                </a:solidFill>
              </a:rPr>
              <a:t> </a:t>
            </a:r>
            <a:r>
              <a:rPr lang="en-US" dirty="0">
                <a:solidFill>
                  <a:srgbClr val="0000CC"/>
                </a:solidFill>
              </a:rPr>
              <a:t>that opposes the external magnetic </a:t>
            </a:r>
            <a:r>
              <a:rPr lang="en-US" dirty="0" smtClean="0">
                <a:solidFill>
                  <a:srgbClr val="0000CC"/>
                </a:solidFill>
              </a:rPr>
              <a:t>field, and this effect accounts for the diamagnetism exhibited by all organic material.</a:t>
            </a:r>
            <a:endParaRPr lang="en-US" sz="900" dirty="0" smtClean="0">
              <a:solidFill>
                <a:srgbClr val="0000CC"/>
              </a:solidFill>
            </a:endParaRPr>
          </a:p>
          <a:p>
            <a:pPr algn="just">
              <a:defRPr/>
            </a:pPr>
            <a:endParaRPr lang="en-US" sz="1400" b="1" i="1" dirty="0">
              <a:solidFill>
                <a:srgbClr val="FF3399"/>
              </a:solidFill>
            </a:endParaRPr>
          </a:p>
          <a:p>
            <a:pPr algn="just">
              <a:spcBef>
                <a:spcPct val="50000"/>
              </a:spcBef>
              <a:defRPr/>
            </a:pPr>
            <a:r>
              <a:rPr lang="en-US" b="1" i="1" dirty="0">
                <a:solidFill>
                  <a:srgbClr val="580000"/>
                </a:solidFill>
              </a:rPr>
              <a:t>The </a:t>
            </a:r>
            <a:r>
              <a:rPr lang="en-US" b="1" i="1" dirty="0" smtClean="0">
                <a:solidFill>
                  <a:srgbClr val="580000"/>
                </a:solidFill>
              </a:rPr>
              <a:t>net result is </a:t>
            </a:r>
            <a:r>
              <a:rPr lang="en-US" b="1" i="1" dirty="0">
                <a:solidFill>
                  <a:srgbClr val="580000"/>
                </a:solidFill>
              </a:rPr>
              <a:t>that </a:t>
            </a:r>
            <a:r>
              <a:rPr lang="en-US" b="1" i="1" dirty="0" smtClean="0">
                <a:solidFill>
                  <a:srgbClr val="580000"/>
                </a:solidFill>
              </a:rPr>
              <a:t>at a given value of Bo, the </a:t>
            </a:r>
            <a:r>
              <a:rPr lang="en-US" b="1" i="1" dirty="0">
                <a:solidFill>
                  <a:srgbClr val="580000"/>
                </a:solidFill>
              </a:rPr>
              <a:t>effective </a:t>
            </a:r>
            <a:r>
              <a:rPr lang="en-US" b="1" i="1" dirty="0" smtClean="0">
                <a:solidFill>
                  <a:srgbClr val="580000"/>
                </a:solidFill>
              </a:rPr>
              <a:t>frequency at resonance (</a:t>
            </a:r>
            <a:r>
              <a:rPr lang="el-GR" b="1" dirty="0" smtClean="0">
                <a:solidFill>
                  <a:srgbClr val="580000"/>
                </a:solidFill>
                <a:cs typeface="Times New Roman" pitchFamily="18" charset="0"/>
                <a:sym typeface="Symbol" pitchFamily="18" charset="2"/>
              </a:rPr>
              <a:t>ν</a:t>
            </a:r>
            <a:r>
              <a:rPr lang="en-US" b="1" i="1" baseline="-25000" dirty="0" smtClean="0">
                <a:solidFill>
                  <a:srgbClr val="580000"/>
                </a:solidFill>
              </a:rPr>
              <a:t>eff</a:t>
            </a:r>
            <a:r>
              <a:rPr lang="en-US" b="1" i="1" dirty="0" smtClean="0">
                <a:solidFill>
                  <a:srgbClr val="580000"/>
                </a:solidFill>
              </a:rPr>
              <a:t>) is less than </a:t>
            </a:r>
            <a:r>
              <a:rPr lang="en-US" b="1" i="1" dirty="0">
                <a:solidFill>
                  <a:srgbClr val="580000"/>
                </a:solidFill>
              </a:rPr>
              <a:t>the </a:t>
            </a:r>
            <a:r>
              <a:rPr lang="en-US" b="1" i="1" dirty="0" err="1" smtClean="0">
                <a:solidFill>
                  <a:srgbClr val="580000"/>
                </a:solidFill>
              </a:rPr>
              <a:t>rf</a:t>
            </a:r>
            <a:r>
              <a:rPr lang="en-US" b="1" i="1" dirty="0" smtClean="0">
                <a:solidFill>
                  <a:srgbClr val="580000"/>
                </a:solidFill>
              </a:rPr>
              <a:t> applied (</a:t>
            </a:r>
            <a:r>
              <a:rPr lang="el-GR" b="1" dirty="0" smtClean="0">
                <a:solidFill>
                  <a:srgbClr val="580000"/>
                </a:solidFill>
                <a:cs typeface="Times New Roman" pitchFamily="18" charset="0"/>
                <a:sym typeface="Symbol" pitchFamily="18" charset="2"/>
              </a:rPr>
              <a:t>ν</a:t>
            </a:r>
            <a:r>
              <a:rPr lang="en-US" b="1" i="1" baseline="-25000" dirty="0" smtClean="0">
                <a:solidFill>
                  <a:srgbClr val="580000"/>
                </a:solidFill>
              </a:rPr>
              <a:t>1</a:t>
            </a:r>
            <a:r>
              <a:rPr lang="en-US" b="1" i="1" dirty="0" smtClean="0">
                <a:solidFill>
                  <a:srgbClr val="580000"/>
                </a:solidFill>
              </a:rPr>
              <a:t>), </a:t>
            </a:r>
            <a:r>
              <a:rPr lang="en-US" b="1" i="1" dirty="0">
                <a:solidFill>
                  <a:srgbClr val="580000"/>
                </a:solidFill>
              </a:rPr>
              <a:t>and </a:t>
            </a:r>
            <a:r>
              <a:rPr lang="en-US" b="1" i="1" dirty="0" smtClean="0">
                <a:solidFill>
                  <a:srgbClr val="580000"/>
                </a:solidFill>
              </a:rPr>
              <a:t> thus the </a:t>
            </a:r>
            <a:r>
              <a:rPr lang="en-US" b="1" i="1" dirty="0">
                <a:solidFill>
                  <a:srgbClr val="003300"/>
                </a:solidFill>
              </a:rPr>
              <a:t>nucleus is </a:t>
            </a:r>
            <a:r>
              <a:rPr lang="en-US" b="1" i="1" dirty="0" smtClean="0">
                <a:solidFill>
                  <a:srgbClr val="003300"/>
                </a:solidFill>
              </a:rPr>
              <a:t>said to be shielded</a:t>
            </a:r>
            <a:r>
              <a:rPr lang="en-US" b="1" i="1" dirty="0">
                <a:solidFill>
                  <a:srgbClr val="003300"/>
                </a:solidFill>
              </a:rPr>
              <a:t>. </a:t>
            </a:r>
          </a:p>
        </p:txBody>
      </p:sp>
    </p:spTree>
    <p:extLst>
      <p:ext uri="{BB962C8B-B14F-4D97-AF65-F5344CB8AC3E}">
        <p14:creationId xmlns:p14="http://schemas.microsoft.com/office/powerpoint/2010/main" val="16597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Text Box 5"/>
          <p:cNvSpPr txBox="1">
            <a:spLocks noChangeArrowheads="1"/>
          </p:cNvSpPr>
          <p:nvPr/>
        </p:nvSpPr>
        <p:spPr bwMode="auto">
          <a:xfrm>
            <a:off x="304800" y="180704"/>
            <a:ext cx="8610600" cy="2616101"/>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p>
          <a:p>
            <a:pPr algn="ctr">
              <a:spcBef>
                <a:spcPct val="50000"/>
              </a:spcBef>
              <a:defRPr/>
            </a:pPr>
            <a:endParaRPr lang="en-US" sz="1200" b="1" dirty="0">
              <a:solidFill>
                <a:srgbClr val="003300"/>
              </a:solidFill>
              <a:effectLst>
                <a:outerShdw blurRad="38100" dist="38100" dir="2700000" algn="tl">
                  <a:srgbClr val="C0C0C0"/>
                </a:outerShdw>
              </a:effectLst>
              <a:latin typeface="Tahoma" pitchFamily="34" charset="0"/>
            </a:endParaRPr>
          </a:p>
          <a:p>
            <a:pPr eaLnBrk="0" hangingPunct="0">
              <a:defRPr/>
            </a:pPr>
            <a:r>
              <a:rPr lang="en-US" sz="2000" b="1" dirty="0">
                <a:solidFill>
                  <a:srgbClr val="003300"/>
                </a:solidFill>
              </a:rPr>
              <a:t>Magnetic </a:t>
            </a:r>
            <a:r>
              <a:rPr lang="en-US" sz="2000" b="1" dirty="0" smtClean="0">
                <a:solidFill>
                  <a:srgbClr val="003300"/>
                </a:solidFill>
              </a:rPr>
              <a:t>Shielding</a:t>
            </a:r>
          </a:p>
          <a:p>
            <a:pPr eaLnBrk="0" hangingPunct="0">
              <a:defRPr/>
            </a:pPr>
            <a:endParaRPr lang="en-US" sz="1600" b="1" dirty="0" smtClean="0">
              <a:solidFill>
                <a:srgbClr val="003300"/>
              </a:solidFill>
            </a:endParaRPr>
          </a:p>
          <a:p>
            <a:pPr eaLnBrk="0" hangingPunct="0">
              <a:defRPr/>
            </a:pPr>
            <a:r>
              <a:rPr lang="el-GR" sz="3200" b="1" dirty="0" smtClean="0">
                <a:solidFill>
                  <a:srgbClr val="003300"/>
                </a:solidFill>
                <a:cs typeface="Times New Roman" pitchFamily="18" charset="0"/>
              </a:rPr>
              <a:t>ν</a:t>
            </a:r>
            <a:r>
              <a:rPr lang="en-US" sz="3200" b="1" baseline="-25000" dirty="0" smtClean="0">
                <a:solidFill>
                  <a:srgbClr val="003300"/>
                </a:solidFill>
                <a:cs typeface="Times New Roman" pitchFamily="18" charset="0"/>
              </a:rPr>
              <a:t>eff</a:t>
            </a:r>
            <a:r>
              <a:rPr lang="en-US" sz="3200" b="1" dirty="0" smtClean="0">
                <a:solidFill>
                  <a:srgbClr val="003300"/>
                </a:solidFill>
                <a:cs typeface="Times New Roman" pitchFamily="18" charset="0"/>
              </a:rPr>
              <a:t> </a:t>
            </a:r>
            <a:r>
              <a:rPr lang="en-US" sz="3200" b="1" dirty="0">
                <a:solidFill>
                  <a:srgbClr val="003300"/>
                </a:solidFill>
                <a:cs typeface="Times New Roman" pitchFamily="18" charset="0"/>
              </a:rPr>
              <a:t>= </a:t>
            </a:r>
            <a:r>
              <a:rPr lang="el-GR" sz="3200" b="1" dirty="0">
                <a:solidFill>
                  <a:srgbClr val="003300"/>
                </a:solidFill>
                <a:cs typeface="Times New Roman" pitchFamily="18" charset="0"/>
              </a:rPr>
              <a:t>γ</a:t>
            </a:r>
            <a:r>
              <a:rPr lang="en-US" sz="3200" b="1" dirty="0">
                <a:solidFill>
                  <a:srgbClr val="003300"/>
                </a:solidFill>
                <a:cs typeface="Times New Roman" pitchFamily="18" charset="0"/>
              </a:rPr>
              <a:t>/2</a:t>
            </a:r>
            <a:r>
              <a:rPr lang="el-GR" sz="3200" b="1" dirty="0">
                <a:solidFill>
                  <a:srgbClr val="003300"/>
                </a:solidFill>
                <a:cs typeface="Times New Roman" pitchFamily="18" charset="0"/>
              </a:rPr>
              <a:t>π</a:t>
            </a:r>
            <a:r>
              <a:rPr lang="en-US" sz="3200" b="1" dirty="0">
                <a:solidFill>
                  <a:srgbClr val="003300"/>
                </a:solidFill>
                <a:cs typeface="Times New Roman" pitchFamily="18" charset="0"/>
              </a:rPr>
              <a:t> (1 – </a:t>
            </a:r>
            <a:r>
              <a:rPr lang="el-GR" sz="3200" b="1" dirty="0">
                <a:solidFill>
                  <a:srgbClr val="003300"/>
                </a:solidFill>
                <a:cs typeface="Times New Roman" pitchFamily="18" charset="0"/>
              </a:rPr>
              <a:t>σ</a:t>
            </a:r>
            <a:r>
              <a:rPr lang="en-US" sz="3200" b="1" dirty="0">
                <a:solidFill>
                  <a:srgbClr val="003300"/>
                </a:solidFill>
                <a:cs typeface="Times New Roman" pitchFamily="18" charset="0"/>
              </a:rPr>
              <a:t>) </a:t>
            </a:r>
            <a:r>
              <a:rPr lang="en-US" sz="3200" b="1" dirty="0" smtClean="0">
                <a:solidFill>
                  <a:srgbClr val="003300"/>
                </a:solidFill>
                <a:cs typeface="Times New Roman" pitchFamily="18" charset="0"/>
              </a:rPr>
              <a:t>Bo,     </a:t>
            </a:r>
            <a:r>
              <a:rPr lang="en-US" dirty="0" smtClean="0">
                <a:solidFill>
                  <a:srgbClr val="0000CC"/>
                </a:solidFill>
                <a:cs typeface="Tahoma" pitchFamily="34" charset="0"/>
              </a:rPr>
              <a:t>where </a:t>
            </a:r>
            <a:r>
              <a:rPr lang="el-GR" dirty="0">
                <a:solidFill>
                  <a:srgbClr val="0000CC"/>
                </a:solidFill>
                <a:cs typeface="Tahoma" pitchFamily="34" charset="0"/>
              </a:rPr>
              <a:t>σ</a:t>
            </a:r>
            <a:r>
              <a:rPr lang="en-US" dirty="0">
                <a:solidFill>
                  <a:srgbClr val="0000CC"/>
                </a:solidFill>
                <a:cs typeface="Tahoma" pitchFamily="34" charset="0"/>
              </a:rPr>
              <a:t> is the shielding constant </a:t>
            </a:r>
          </a:p>
          <a:p>
            <a:pPr>
              <a:defRPr/>
            </a:pPr>
            <a:endParaRPr lang="en-US" dirty="0">
              <a:solidFill>
                <a:srgbClr val="0000CC"/>
              </a:solidFill>
              <a:cs typeface="Tahoma" pitchFamily="34" charset="0"/>
            </a:endParaRPr>
          </a:p>
          <a:p>
            <a:pPr>
              <a:defRPr/>
            </a:pPr>
            <a:r>
              <a:rPr lang="en-US" dirty="0">
                <a:solidFill>
                  <a:srgbClr val="0000CC"/>
                </a:solidFill>
              </a:rPr>
              <a:t>Thus</a:t>
            </a:r>
            <a:r>
              <a:rPr lang="en-US" b="1" dirty="0">
                <a:solidFill>
                  <a:srgbClr val="0000CC"/>
                </a:solidFill>
              </a:rPr>
              <a:t>,    </a:t>
            </a:r>
            <a:r>
              <a:rPr lang="en-US" sz="3200" b="1" dirty="0" err="1" smtClean="0">
                <a:solidFill>
                  <a:srgbClr val="003300"/>
                </a:solidFill>
              </a:rPr>
              <a:t>B</a:t>
            </a:r>
            <a:r>
              <a:rPr lang="en-US" sz="3200" b="1" baseline="-25000" dirty="0" err="1" smtClean="0">
                <a:solidFill>
                  <a:srgbClr val="003300"/>
                </a:solidFill>
              </a:rPr>
              <a:t>effective</a:t>
            </a:r>
            <a:r>
              <a:rPr lang="en-US" sz="3200" b="1" dirty="0" smtClean="0">
                <a:solidFill>
                  <a:srgbClr val="003300"/>
                </a:solidFill>
              </a:rPr>
              <a:t> </a:t>
            </a:r>
            <a:r>
              <a:rPr lang="en-US" sz="3200" b="1" dirty="0">
                <a:solidFill>
                  <a:srgbClr val="003300"/>
                </a:solidFill>
              </a:rPr>
              <a:t>= (1 – </a:t>
            </a:r>
            <a:r>
              <a:rPr lang="el-GR" sz="3200" b="1" dirty="0">
                <a:solidFill>
                  <a:srgbClr val="003300"/>
                </a:solidFill>
              </a:rPr>
              <a:t>σ</a:t>
            </a:r>
            <a:r>
              <a:rPr lang="en-US" sz="3200" b="1" dirty="0">
                <a:solidFill>
                  <a:srgbClr val="003300"/>
                </a:solidFill>
              </a:rPr>
              <a:t>) </a:t>
            </a:r>
            <a:r>
              <a:rPr lang="en-US" sz="3200" b="1" dirty="0" err="1" smtClean="0">
                <a:solidFill>
                  <a:srgbClr val="003300"/>
                </a:solidFill>
              </a:rPr>
              <a:t>B</a:t>
            </a:r>
            <a:r>
              <a:rPr lang="en-US" sz="3200" b="1" baseline="-25000" dirty="0" err="1" smtClean="0">
                <a:solidFill>
                  <a:srgbClr val="003300"/>
                </a:solidFill>
              </a:rPr>
              <a:t>external</a:t>
            </a:r>
            <a:endParaRPr lang="en-US" sz="3200" b="1" baseline="-25000" dirty="0">
              <a:solidFill>
                <a:srgbClr val="003300"/>
              </a:solidFill>
              <a:cs typeface="Tahoma" pitchFamily="34" charset="0"/>
            </a:endParaRPr>
          </a:p>
        </p:txBody>
      </p:sp>
      <p:sp>
        <p:nvSpPr>
          <p:cNvPr id="20484" name="Text Box 7"/>
          <p:cNvSpPr txBox="1">
            <a:spLocks noChangeArrowheads="1"/>
          </p:cNvSpPr>
          <p:nvPr/>
        </p:nvSpPr>
        <p:spPr bwMode="auto">
          <a:xfrm>
            <a:off x="304801" y="3126095"/>
            <a:ext cx="4876800" cy="2308324"/>
          </a:xfrm>
          <a:prstGeom prst="rect">
            <a:avLst/>
          </a:prstGeom>
          <a:noFill/>
          <a:ln w="9525">
            <a:noFill/>
            <a:miter lim="800000"/>
            <a:headEnd/>
            <a:tailEnd/>
          </a:ln>
        </p:spPr>
        <p:txBody>
          <a:bodyPr wrap="square">
            <a:spAutoFit/>
          </a:bodyPr>
          <a:lstStyle/>
          <a:p>
            <a:pPr algn="just">
              <a:spcBef>
                <a:spcPct val="50000"/>
              </a:spcBef>
            </a:pPr>
            <a:r>
              <a:rPr lang="en-US" b="1" i="1" dirty="0" smtClean="0">
                <a:solidFill>
                  <a:srgbClr val="800000"/>
                </a:solidFill>
              </a:rPr>
              <a:t>The degree of shielding depends on the density of the circulating electrons.</a:t>
            </a:r>
          </a:p>
          <a:p>
            <a:pPr algn="just">
              <a:spcBef>
                <a:spcPct val="50000"/>
              </a:spcBef>
            </a:pPr>
            <a:endParaRPr lang="en-US" b="1" i="1" dirty="0" smtClean="0">
              <a:solidFill>
                <a:srgbClr val="800000"/>
              </a:solidFill>
            </a:endParaRPr>
          </a:p>
          <a:p>
            <a:pPr algn="just">
              <a:spcBef>
                <a:spcPct val="50000"/>
              </a:spcBef>
            </a:pPr>
            <a:r>
              <a:rPr lang="en-US" b="1" i="1" dirty="0" smtClean="0">
                <a:solidFill>
                  <a:srgbClr val="800000"/>
                </a:solidFill>
              </a:rPr>
              <a:t>The </a:t>
            </a:r>
            <a:r>
              <a:rPr lang="en-US" b="1" i="1" dirty="0">
                <a:solidFill>
                  <a:srgbClr val="800000"/>
                </a:solidFill>
              </a:rPr>
              <a:t>shielding constant increases proportionally with the electronegativity of the surrounding </a:t>
            </a:r>
            <a:r>
              <a:rPr lang="en-US" b="1" i="1" dirty="0" smtClean="0">
                <a:solidFill>
                  <a:srgbClr val="800000"/>
                </a:solidFill>
              </a:rPr>
              <a:t>atoms, and roughly depends on the inductive and </a:t>
            </a:r>
            <a:r>
              <a:rPr lang="en-US" b="1" i="1" dirty="0" err="1" smtClean="0">
                <a:solidFill>
                  <a:srgbClr val="800000"/>
                </a:solidFill>
              </a:rPr>
              <a:t>mesomeric</a:t>
            </a:r>
            <a:r>
              <a:rPr lang="en-US" b="1" i="1" dirty="0" smtClean="0">
                <a:solidFill>
                  <a:srgbClr val="800000"/>
                </a:solidFill>
              </a:rPr>
              <a:t> effects of the electron density.</a:t>
            </a:r>
            <a:endParaRPr lang="en-US" b="1" i="1" dirty="0">
              <a:solidFill>
                <a:srgbClr val="800000"/>
              </a:solidFill>
            </a:endParaRPr>
          </a:p>
        </p:txBody>
      </p:sp>
      <p:pic>
        <p:nvPicPr>
          <p:cNvPr id="5" name="Picture 2"/>
          <p:cNvPicPr>
            <a:picLocks noChangeAspect="1" noChangeArrowheads="1"/>
          </p:cNvPicPr>
          <p:nvPr/>
        </p:nvPicPr>
        <p:blipFill>
          <a:blip r:embed="rId2"/>
          <a:stretch>
            <a:fillRect/>
          </a:stretch>
        </p:blipFill>
        <p:spPr bwMode="auto">
          <a:xfrm>
            <a:off x="5334000" y="2362200"/>
            <a:ext cx="3441291" cy="3048000"/>
          </a:xfrm>
          <a:prstGeom prst="rect">
            <a:avLst/>
          </a:prstGeom>
          <a:noFill/>
          <a:ln w="9525">
            <a:noFill/>
            <a:miter lim="800000"/>
            <a:headEnd/>
            <a:tailEnd/>
          </a:ln>
        </p:spPr>
      </p:pic>
      <p:sp>
        <p:nvSpPr>
          <p:cNvPr id="2" name="TextBox 1"/>
          <p:cNvSpPr txBox="1"/>
          <p:nvPr/>
        </p:nvSpPr>
        <p:spPr>
          <a:xfrm>
            <a:off x="304800" y="5706070"/>
            <a:ext cx="8499565" cy="923330"/>
          </a:xfrm>
          <a:prstGeom prst="rect">
            <a:avLst/>
          </a:prstGeom>
          <a:noFill/>
        </p:spPr>
        <p:txBody>
          <a:bodyPr wrap="square" rtlCol="0">
            <a:spAutoFit/>
          </a:bodyPr>
          <a:lstStyle/>
          <a:p>
            <a:pPr algn="just"/>
            <a:r>
              <a:rPr lang="en-US" b="1" i="1" dirty="0" smtClean="0">
                <a:solidFill>
                  <a:srgbClr val="003300"/>
                </a:solidFill>
              </a:rPr>
              <a:t>The </a:t>
            </a:r>
            <a:r>
              <a:rPr lang="en-US" b="1" i="1" dirty="0">
                <a:solidFill>
                  <a:srgbClr val="003300"/>
                </a:solidFill>
              </a:rPr>
              <a:t>chemical </a:t>
            </a:r>
            <a:r>
              <a:rPr lang="en-US" b="1" i="1" dirty="0" smtClean="0">
                <a:solidFill>
                  <a:srgbClr val="003300"/>
                </a:solidFill>
              </a:rPr>
              <a:t>shift is the difference in the absorption position of a particular proton from the absorption position of a reference proton.</a:t>
            </a:r>
          </a:p>
          <a:p>
            <a:pPr algn="just"/>
            <a:endParaRPr lang="en-US" b="1" i="1" dirty="0" smtClean="0">
              <a:solidFill>
                <a:srgbClr val="003300"/>
              </a:solidFill>
            </a:endParaRPr>
          </a:p>
        </p:txBody>
      </p:sp>
    </p:spTree>
    <p:extLst>
      <p:ext uri="{BB962C8B-B14F-4D97-AF65-F5344CB8AC3E}">
        <p14:creationId xmlns:p14="http://schemas.microsoft.com/office/powerpoint/2010/main" val="36661042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ext Box 4"/>
          <p:cNvSpPr txBox="1">
            <a:spLocks noChangeArrowheads="1"/>
          </p:cNvSpPr>
          <p:nvPr/>
        </p:nvSpPr>
        <p:spPr bwMode="auto">
          <a:xfrm>
            <a:off x="367937" y="141515"/>
            <a:ext cx="8488680" cy="4262705"/>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p>
          <a:p>
            <a:pPr algn="ctr">
              <a:spcBef>
                <a:spcPct val="50000"/>
              </a:spcBef>
              <a:defRPr/>
            </a:pPr>
            <a:endParaRPr lang="en-US" sz="800" b="1" dirty="0">
              <a:solidFill>
                <a:srgbClr val="003300"/>
              </a:solidFill>
              <a:effectLst>
                <a:outerShdw blurRad="38100" dist="38100" dir="2700000" algn="tl">
                  <a:srgbClr val="C0C0C0"/>
                </a:outerShdw>
              </a:effectLst>
            </a:endParaRPr>
          </a:p>
          <a:p>
            <a:pPr algn="just" eaLnBrk="0" hangingPunct="0">
              <a:defRPr/>
            </a:pPr>
            <a:r>
              <a:rPr lang="en-US" sz="2000" b="1" dirty="0">
                <a:solidFill>
                  <a:srgbClr val="003300"/>
                </a:solidFill>
              </a:rPr>
              <a:t>Magnetic Shielding</a:t>
            </a:r>
          </a:p>
          <a:p>
            <a:pPr algn="just" eaLnBrk="0" hangingPunct="0">
              <a:defRPr/>
            </a:pPr>
            <a:endParaRPr lang="en-US" sz="1100" dirty="0">
              <a:solidFill>
                <a:schemeClr val="accent2"/>
              </a:solidFill>
            </a:endParaRPr>
          </a:p>
          <a:p>
            <a:pPr algn="just" eaLnBrk="0" hangingPunct="0">
              <a:defRPr/>
            </a:pPr>
            <a:r>
              <a:rPr lang="en-US" b="1" i="1" dirty="0">
                <a:solidFill>
                  <a:srgbClr val="580000"/>
                </a:solidFill>
              </a:rPr>
              <a:t>Nuclei that are in different </a:t>
            </a:r>
            <a:r>
              <a:rPr lang="en-US" b="1" i="1" dirty="0" smtClean="0">
                <a:solidFill>
                  <a:srgbClr val="580000"/>
                </a:solidFill>
              </a:rPr>
              <a:t>chemical environments </a:t>
            </a:r>
            <a:r>
              <a:rPr lang="en-US" b="1" i="1" dirty="0">
                <a:solidFill>
                  <a:srgbClr val="580000"/>
                </a:solidFill>
              </a:rPr>
              <a:t>will have different shielding constant. They will be shielded to different extents, and thus will be chemically non-equivalent. So, they will give separate signals in the spectrum.</a:t>
            </a:r>
          </a:p>
          <a:p>
            <a:pPr algn="just">
              <a:defRPr/>
            </a:pPr>
            <a:endParaRPr lang="en-US" sz="900" dirty="0" smtClean="0">
              <a:solidFill>
                <a:schemeClr val="accent2"/>
              </a:solidFill>
            </a:endParaRPr>
          </a:p>
          <a:p>
            <a:pPr algn="just">
              <a:defRPr/>
            </a:pPr>
            <a:endParaRPr lang="en-US" sz="900" dirty="0">
              <a:solidFill>
                <a:schemeClr val="accent2"/>
              </a:solidFill>
            </a:endParaRPr>
          </a:p>
          <a:p>
            <a:pPr algn="just">
              <a:defRPr/>
            </a:pPr>
            <a:r>
              <a:rPr lang="en-US" dirty="0">
                <a:solidFill>
                  <a:srgbClr val="0000CC"/>
                </a:solidFill>
              </a:rPr>
              <a:t>For example:      </a:t>
            </a:r>
            <a:r>
              <a:rPr lang="el-GR" sz="2800" b="1" dirty="0">
                <a:solidFill>
                  <a:srgbClr val="006600"/>
                </a:solidFill>
                <a:cs typeface="Tahoma" pitchFamily="34" charset="0"/>
              </a:rPr>
              <a:t>σ</a:t>
            </a:r>
            <a:r>
              <a:rPr lang="en-US" sz="2800" b="1" dirty="0">
                <a:solidFill>
                  <a:srgbClr val="006600"/>
                </a:solidFill>
                <a:cs typeface="Tahoma" pitchFamily="34" charset="0"/>
              </a:rPr>
              <a:t> (CHBr</a:t>
            </a:r>
            <a:r>
              <a:rPr lang="en-US" sz="2800" b="1" baseline="-25000" dirty="0">
                <a:solidFill>
                  <a:srgbClr val="006600"/>
                </a:solidFill>
                <a:cs typeface="Tahoma" pitchFamily="34" charset="0"/>
              </a:rPr>
              <a:t>3</a:t>
            </a:r>
            <a:r>
              <a:rPr lang="en-US" sz="2800" b="1" dirty="0">
                <a:solidFill>
                  <a:srgbClr val="006600"/>
                </a:solidFill>
                <a:cs typeface="Tahoma" pitchFamily="34" charset="0"/>
              </a:rPr>
              <a:t>) &lt; </a:t>
            </a:r>
            <a:r>
              <a:rPr lang="el-GR" sz="2800" b="1" dirty="0">
                <a:solidFill>
                  <a:srgbClr val="006600"/>
                </a:solidFill>
                <a:cs typeface="Tahoma" pitchFamily="34" charset="0"/>
              </a:rPr>
              <a:t>σ</a:t>
            </a:r>
            <a:r>
              <a:rPr lang="en-US" sz="2800" b="1" dirty="0">
                <a:solidFill>
                  <a:srgbClr val="006600"/>
                </a:solidFill>
                <a:cs typeface="Tahoma" pitchFamily="34" charset="0"/>
              </a:rPr>
              <a:t> (CH</a:t>
            </a:r>
            <a:r>
              <a:rPr lang="en-US" sz="2800" b="1" baseline="-25000" dirty="0">
                <a:solidFill>
                  <a:srgbClr val="006600"/>
                </a:solidFill>
                <a:cs typeface="Tahoma" pitchFamily="34" charset="0"/>
              </a:rPr>
              <a:t>2</a:t>
            </a:r>
            <a:r>
              <a:rPr lang="en-US" sz="2800" b="1" dirty="0">
                <a:solidFill>
                  <a:srgbClr val="006600"/>
                </a:solidFill>
                <a:cs typeface="Tahoma" pitchFamily="34" charset="0"/>
              </a:rPr>
              <a:t>Br</a:t>
            </a:r>
            <a:r>
              <a:rPr lang="en-US" sz="2800" b="1" baseline="-25000" dirty="0">
                <a:solidFill>
                  <a:srgbClr val="006600"/>
                </a:solidFill>
                <a:cs typeface="Tahoma" pitchFamily="34" charset="0"/>
              </a:rPr>
              <a:t>2</a:t>
            </a:r>
            <a:r>
              <a:rPr lang="en-US" sz="2800" b="1" dirty="0">
                <a:solidFill>
                  <a:srgbClr val="006600"/>
                </a:solidFill>
                <a:cs typeface="Tahoma" pitchFamily="34" charset="0"/>
              </a:rPr>
              <a:t>) &lt; </a:t>
            </a:r>
            <a:r>
              <a:rPr lang="el-GR" sz="2800" b="1" dirty="0">
                <a:solidFill>
                  <a:srgbClr val="006600"/>
                </a:solidFill>
                <a:cs typeface="Tahoma" pitchFamily="34" charset="0"/>
              </a:rPr>
              <a:t>σ</a:t>
            </a:r>
            <a:r>
              <a:rPr lang="en-US" sz="2800" b="1" dirty="0">
                <a:solidFill>
                  <a:srgbClr val="006600"/>
                </a:solidFill>
                <a:cs typeface="Tahoma" pitchFamily="34" charset="0"/>
              </a:rPr>
              <a:t> (CH</a:t>
            </a:r>
            <a:r>
              <a:rPr lang="en-US" sz="2800" b="1" baseline="-25000" dirty="0">
                <a:solidFill>
                  <a:srgbClr val="006600"/>
                </a:solidFill>
                <a:cs typeface="Tahoma" pitchFamily="34" charset="0"/>
              </a:rPr>
              <a:t>3</a:t>
            </a:r>
            <a:r>
              <a:rPr lang="en-US" sz="2800" b="1" dirty="0">
                <a:solidFill>
                  <a:srgbClr val="006600"/>
                </a:solidFill>
                <a:cs typeface="Tahoma" pitchFamily="34" charset="0"/>
              </a:rPr>
              <a:t>Br) &lt; </a:t>
            </a:r>
            <a:r>
              <a:rPr lang="el-GR" sz="2800" b="1" dirty="0">
                <a:solidFill>
                  <a:srgbClr val="006600"/>
                </a:solidFill>
                <a:cs typeface="Tahoma" pitchFamily="34" charset="0"/>
              </a:rPr>
              <a:t>σ</a:t>
            </a:r>
            <a:r>
              <a:rPr lang="en-US" sz="2800" b="1" dirty="0">
                <a:solidFill>
                  <a:srgbClr val="006600"/>
                </a:solidFill>
                <a:cs typeface="Tahoma" pitchFamily="34" charset="0"/>
              </a:rPr>
              <a:t> (TMS)</a:t>
            </a:r>
            <a:endParaRPr lang="el-GR" sz="2800" b="1" dirty="0">
              <a:solidFill>
                <a:srgbClr val="006600"/>
              </a:solidFill>
              <a:cs typeface="Tahoma" pitchFamily="34" charset="0"/>
            </a:endParaRPr>
          </a:p>
          <a:p>
            <a:pPr algn="just">
              <a:defRPr/>
            </a:pPr>
            <a:endParaRPr lang="en-US" b="1" dirty="0">
              <a:solidFill>
                <a:srgbClr val="660066"/>
              </a:solidFill>
            </a:endParaRPr>
          </a:p>
          <a:p>
            <a:pPr algn="just">
              <a:defRPr/>
            </a:pPr>
            <a:r>
              <a:rPr lang="en-US" b="1" i="1" dirty="0" smtClean="0">
                <a:solidFill>
                  <a:srgbClr val="580000"/>
                </a:solidFill>
              </a:rPr>
              <a:t>So</a:t>
            </a:r>
            <a:r>
              <a:rPr lang="en-US" b="1" i="1" dirty="0">
                <a:solidFill>
                  <a:srgbClr val="580000"/>
                </a:solidFill>
              </a:rPr>
              <a:t>, shielded proton appears at a </a:t>
            </a:r>
            <a:r>
              <a:rPr lang="en-US" b="1" i="1" dirty="0" smtClean="0">
                <a:solidFill>
                  <a:srgbClr val="580000"/>
                </a:solidFill>
              </a:rPr>
              <a:t>lower frequencies</a:t>
            </a:r>
          </a:p>
          <a:p>
            <a:pPr algn="just">
              <a:defRPr/>
            </a:pPr>
            <a:endParaRPr lang="en-US" b="1" i="1" dirty="0">
              <a:solidFill>
                <a:srgbClr val="580000"/>
              </a:solidFill>
            </a:endParaRPr>
          </a:p>
          <a:p>
            <a:pPr algn="just">
              <a:defRPr/>
            </a:pPr>
            <a:endParaRPr lang="en-US" sz="1000" i="1" dirty="0">
              <a:solidFill>
                <a:srgbClr val="660066"/>
              </a:solidFill>
            </a:endParaRPr>
          </a:p>
          <a:p>
            <a:pPr algn="just">
              <a:defRPr/>
            </a:pPr>
            <a:r>
              <a:rPr lang="en-US" b="1" i="1" dirty="0">
                <a:solidFill>
                  <a:srgbClr val="003300"/>
                </a:solidFill>
              </a:rPr>
              <a:t>In accordance with a universal convention, resonance signals in NMR spectroscopy are recorded in such a way that the shielding constant </a:t>
            </a:r>
            <a:r>
              <a:rPr lang="el-GR" b="1" i="1" dirty="0">
                <a:solidFill>
                  <a:srgbClr val="003300"/>
                </a:solidFill>
                <a:cs typeface="Tahoma" pitchFamily="34" charset="0"/>
              </a:rPr>
              <a:t>σ</a:t>
            </a:r>
            <a:r>
              <a:rPr lang="en-US" b="1" i="1" dirty="0">
                <a:solidFill>
                  <a:srgbClr val="003300"/>
                </a:solidFill>
                <a:cs typeface="Tahoma" pitchFamily="34" charset="0"/>
              </a:rPr>
              <a:t> increase from left to right.</a:t>
            </a:r>
            <a:endParaRPr lang="el-GR" b="1" i="1" dirty="0">
              <a:solidFill>
                <a:srgbClr val="003300"/>
              </a:solidFill>
              <a:cs typeface="Tahoma" pitchFamily="34" charset="0"/>
            </a:endParaRPr>
          </a:p>
        </p:txBody>
      </p:sp>
      <p:pic>
        <p:nvPicPr>
          <p:cNvPr id="21507" name="Picture 5"/>
          <p:cNvPicPr>
            <a:picLocks noChangeAspect="1" noChangeArrowheads="1"/>
          </p:cNvPicPr>
          <p:nvPr/>
        </p:nvPicPr>
        <p:blipFill>
          <a:blip r:embed="rId3" cstate="print"/>
          <a:srcRect/>
          <a:stretch>
            <a:fillRect/>
          </a:stretch>
        </p:blipFill>
        <p:spPr bwMode="auto">
          <a:xfrm>
            <a:off x="3815265" y="4431238"/>
            <a:ext cx="4947735" cy="2274362"/>
          </a:xfrm>
          <a:prstGeom prst="rect">
            <a:avLst/>
          </a:prstGeom>
          <a:noFill/>
          <a:ln w="9525">
            <a:noFill/>
            <a:miter lim="800000"/>
            <a:headEnd/>
            <a:tailEnd/>
          </a:ln>
        </p:spPr>
      </p:pic>
      <p:sp>
        <p:nvSpPr>
          <p:cNvPr id="21509" name="Text Box 7"/>
          <p:cNvSpPr txBox="1">
            <a:spLocks noChangeArrowheads="1"/>
          </p:cNvSpPr>
          <p:nvPr/>
        </p:nvSpPr>
        <p:spPr bwMode="auto">
          <a:xfrm>
            <a:off x="228600" y="6324600"/>
            <a:ext cx="3276600" cy="366713"/>
          </a:xfrm>
          <a:prstGeom prst="rect">
            <a:avLst/>
          </a:prstGeom>
          <a:noFill/>
          <a:ln w="9525">
            <a:noFill/>
            <a:miter lim="800000"/>
            <a:headEnd/>
            <a:tailEnd/>
          </a:ln>
        </p:spPr>
        <p:txBody>
          <a:bodyPr>
            <a:spAutoFit/>
          </a:bodyPr>
          <a:lstStyle/>
          <a:p>
            <a:pPr>
              <a:spcBef>
                <a:spcPct val="50000"/>
              </a:spcBef>
            </a:pPr>
            <a:r>
              <a:rPr lang="en-US" b="1" dirty="0" smtClean="0">
                <a:solidFill>
                  <a:srgbClr val="580000"/>
                </a:solidFill>
              </a:rPr>
              <a:t>TMS = </a:t>
            </a:r>
            <a:r>
              <a:rPr lang="en-US" b="1" dirty="0" err="1">
                <a:solidFill>
                  <a:srgbClr val="580000"/>
                </a:solidFill>
              </a:rPr>
              <a:t>Tetramethylsilane</a:t>
            </a:r>
            <a:endParaRPr lang="en-US" b="1" dirty="0">
              <a:solidFill>
                <a:srgbClr val="580000"/>
              </a:solidFill>
            </a:endParaRPr>
          </a:p>
        </p:txBody>
      </p:sp>
      <p:graphicFrame>
        <p:nvGraphicFramePr>
          <p:cNvPr id="14337" name="Object 1"/>
          <p:cNvGraphicFramePr>
            <a:graphicFrameLocks noChangeAspect="1"/>
          </p:cNvGraphicFramePr>
          <p:nvPr>
            <p:extLst/>
          </p:nvPr>
        </p:nvGraphicFramePr>
        <p:xfrm>
          <a:off x="381000" y="4574178"/>
          <a:ext cx="2667000" cy="1727433"/>
        </p:xfrm>
        <a:graphic>
          <a:graphicData uri="http://schemas.openxmlformats.org/presentationml/2006/ole">
            <mc:AlternateContent xmlns:mc="http://schemas.openxmlformats.org/markup-compatibility/2006">
              <mc:Choice xmlns:v="urn:schemas-microsoft-com:vml" Requires="v">
                <p:oleObj spid="_x0000_s16401" name="CS ChemDraw Drawing" r:id="rId4" imgW="1729800" imgH="1121040" progId="ChemDraw.Document.6.0">
                  <p:embed/>
                </p:oleObj>
              </mc:Choice>
              <mc:Fallback>
                <p:oleObj name="CS ChemDraw Drawing" r:id="rId4" imgW="1729800" imgH="1121040" progId="ChemDraw.Document.6.0">
                  <p:embed/>
                  <p:pic>
                    <p:nvPicPr>
                      <p:cNvPr id="1433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574178"/>
                        <a:ext cx="2667000" cy="172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97680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32956"/>
            <a:ext cx="8628017" cy="6194003"/>
          </a:xfrm>
          <a:prstGeom prst="rect">
            <a:avLst/>
          </a:prstGeom>
          <a:noFill/>
        </p:spPr>
        <p:txBody>
          <a:bodyPr wrap="square">
            <a:spAutoFit/>
          </a:bodyPr>
          <a:lstStyle/>
          <a:p>
            <a:pPr marL="342900" indent="-342900"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p>
          <a:p>
            <a:pPr marL="342900" indent="-342900" algn="just">
              <a:spcBef>
                <a:spcPct val="50000"/>
              </a:spcBef>
              <a:defRPr/>
            </a:pPr>
            <a:endParaRPr lang="en-US" sz="1100" dirty="0">
              <a:solidFill>
                <a:srgbClr val="0000CC"/>
              </a:solidFill>
            </a:endParaRPr>
          </a:p>
          <a:p>
            <a:pPr algn="just"/>
            <a:r>
              <a:rPr lang="en-US" b="1" i="1" dirty="0">
                <a:solidFill>
                  <a:srgbClr val="003300"/>
                </a:solidFill>
              </a:rPr>
              <a:t>Since different NMR apparatus could have different magnetic flux density Bo, the resonance frequency </a:t>
            </a:r>
            <a:r>
              <a:rPr lang="en-US" b="1" i="1" dirty="0" smtClean="0">
                <a:solidFill>
                  <a:srgbClr val="003300"/>
                </a:solidFill>
              </a:rPr>
              <a:t>will vary from </a:t>
            </a:r>
            <a:r>
              <a:rPr lang="en-US" b="1" i="1" dirty="0">
                <a:solidFill>
                  <a:srgbClr val="003300"/>
                </a:solidFill>
              </a:rPr>
              <a:t>one equipment to </a:t>
            </a:r>
            <a:r>
              <a:rPr lang="en-US" b="1" i="1" dirty="0" smtClean="0">
                <a:solidFill>
                  <a:srgbClr val="003300"/>
                </a:solidFill>
              </a:rPr>
              <a:t>another, as </a:t>
            </a:r>
            <a:r>
              <a:rPr lang="en-US" b="1" i="1" dirty="0">
                <a:solidFill>
                  <a:srgbClr val="003300"/>
                </a:solidFill>
              </a:rPr>
              <a:t>the resonance frequency and the magnetic flux  density are </a:t>
            </a:r>
            <a:r>
              <a:rPr lang="en-US" b="1" i="1" dirty="0" smtClean="0">
                <a:solidFill>
                  <a:srgbClr val="003300"/>
                </a:solidFill>
              </a:rPr>
              <a:t>interdependent.</a:t>
            </a:r>
          </a:p>
          <a:p>
            <a:pPr algn="just"/>
            <a:endParaRPr lang="en-US" dirty="0">
              <a:solidFill>
                <a:srgbClr val="0000CC"/>
              </a:solidFill>
            </a:endParaRPr>
          </a:p>
          <a:p>
            <a:pPr algn="just"/>
            <a:r>
              <a:rPr lang="en-US" dirty="0">
                <a:solidFill>
                  <a:srgbClr val="0000CC"/>
                </a:solidFill>
              </a:rPr>
              <a:t>The relative scale </a:t>
            </a:r>
            <a:r>
              <a:rPr lang="en-US" dirty="0" smtClean="0">
                <a:solidFill>
                  <a:srgbClr val="0000CC"/>
                </a:solidFill>
              </a:rPr>
              <a:t>is thus depending </a:t>
            </a:r>
            <a:r>
              <a:rPr lang="en-US" dirty="0">
                <a:solidFill>
                  <a:srgbClr val="0000CC"/>
                </a:solidFill>
              </a:rPr>
              <a:t>on the external field, and </a:t>
            </a:r>
            <a:r>
              <a:rPr lang="en-US" dirty="0" smtClean="0">
                <a:solidFill>
                  <a:srgbClr val="0000CC"/>
                </a:solidFill>
              </a:rPr>
              <a:t>varies from </a:t>
            </a:r>
            <a:r>
              <a:rPr lang="en-US" dirty="0">
                <a:solidFill>
                  <a:srgbClr val="0000CC"/>
                </a:solidFill>
              </a:rPr>
              <a:t>one NMR apparatus to </a:t>
            </a:r>
            <a:r>
              <a:rPr lang="en-US" dirty="0" smtClean="0">
                <a:solidFill>
                  <a:srgbClr val="0000CC"/>
                </a:solidFill>
              </a:rPr>
              <a:t>another.</a:t>
            </a:r>
          </a:p>
          <a:p>
            <a:pPr algn="just"/>
            <a:endParaRPr lang="en-US" dirty="0" smtClean="0">
              <a:solidFill>
                <a:srgbClr val="0000CC"/>
              </a:solidFill>
            </a:endParaRPr>
          </a:p>
          <a:p>
            <a:pPr algn="just"/>
            <a:endParaRPr lang="en-US" dirty="0" smtClean="0">
              <a:solidFill>
                <a:srgbClr val="0000CC"/>
              </a:solidFill>
            </a:endParaRPr>
          </a:p>
          <a:p>
            <a:pPr algn="just"/>
            <a:r>
              <a:rPr lang="en-US" b="1" i="1" dirty="0">
                <a:solidFill>
                  <a:srgbClr val="580000"/>
                </a:solidFill>
              </a:rPr>
              <a:t>To solve this problem, the absolute scale (</a:t>
            </a:r>
            <a:r>
              <a:rPr lang="el-GR" b="1" i="1" dirty="0">
                <a:solidFill>
                  <a:srgbClr val="580000"/>
                </a:solidFill>
              </a:rPr>
              <a:t>δ</a:t>
            </a:r>
            <a:r>
              <a:rPr lang="en-US" b="1" i="1" dirty="0">
                <a:solidFill>
                  <a:srgbClr val="580000"/>
                </a:solidFill>
              </a:rPr>
              <a:t> scale) was introduced by IUPAC</a:t>
            </a:r>
            <a:r>
              <a:rPr lang="en-US" b="1" i="1" dirty="0" smtClean="0">
                <a:solidFill>
                  <a:srgbClr val="580000"/>
                </a:solidFill>
              </a:rPr>
              <a:t>.</a:t>
            </a:r>
          </a:p>
          <a:p>
            <a:pPr algn="just"/>
            <a:endParaRPr lang="en-US" b="1" i="1" dirty="0" smtClean="0">
              <a:solidFill>
                <a:srgbClr val="580000"/>
              </a:solidFill>
            </a:endParaRPr>
          </a:p>
          <a:p>
            <a:pPr algn="just"/>
            <a:endParaRPr lang="en-US" b="1" i="1" dirty="0">
              <a:solidFill>
                <a:srgbClr val="580000"/>
              </a:solidFill>
            </a:endParaRPr>
          </a:p>
          <a:p>
            <a:pPr algn="just"/>
            <a:endParaRPr lang="en-US" b="1" i="1" dirty="0">
              <a:solidFill>
                <a:srgbClr val="580000"/>
              </a:solidFill>
            </a:endParaRPr>
          </a:p>
          <a:p>
            <a:pPr algn="just"/>
            <a:endParaRPr lang="en-US" dirty="0" smtClean="0">
              <a:solidFill>
                <a:srgbClr val="0000CC"/>
              </a:solidFill>
            </a:endParaRPr>
          </a:p>
          <a:p>
            <a:pPr algn="just"/>
            <a:endParaRPr lang="en-US" dirty="0" smtClean="0">
              <a:solidFill>
                <a:srgbClr val="0000CC"/>
              </a:solidFill>
            </a:endParaRPr>
          </a:p>
          <a:p>
            <a:pPr algn="just"/>
            <a:endParaRPr lang="en-US" dirty="0" smtClean="0">
              <a:solidFill>
                <a:srgbClr val="0000CC"/>
              </a:solidFill>
            </a:endParaRPr>
          </a:p>
          <a:p>
            <a:pPr algn="ctr"/>
            <a:r>
              <a:rPr lang="el-GR" sz="3200" b="1" dirty="0">
                <a:solidFill>
                  <a:srgbClr val="003300"/>
                </a:solidFill>
              </a:rPr>
              <a:t>δ</a:t>
            </a:r>
            <a:r>
              <a:rPr lang="en-US" sz="2000" b="1" baseline="-25000" dirty="0">
                <a:solidFill>
                  <a:srgbClr val="003300"/>
                </a:solidFill>
              </a:rPr>
              <a:t>sample</a:t>
            </a:r>
            <a:r>
              <a:rPr lang="en-US" sz="2000" b="1" dirty="0">
                <a:solidFill>
                  <a:srgbClr val="003300"/>
                </a:solidFill>
              </a:rPr>
              <a:t> = </a:t>
            </a:r>
            <a:r>
              <a:rPr lang="en-US" sz="3200" b="1" dirty="0">
                <a:solidFill>
                  <a:srgbClr val="003300"/>
                </a:solidFill>
              </a:rPr>
              <a:t>(</a:t>
            </a:r>
            <a:r>
              <a:rPr lang="el-GR" sz="3200" b="1" dirty="0">
                <a:solidFill>
                  <a:srgbClr val="003300"/>
                </a:solidFill>
                <a:cs typeface="Times New Roman" pitchFamily="18" charset="0"/>
              </a:rPr>
              <a:t>ν</a:t>
            </a:r>
            <a:r>
              <a:rPr lang="en-US" sz="2000" b="1" baseline="-25000" dirty="0">
                <a:solidFill>
                  <a:srgbClr val="003300"/>
                </a:solidFill>
              </a:rPr>
              <a:t>sample</a:t>
            </a:r>
            <a:r>
              <a:rPr lang="en-US" sz="2000" b="1" dirty="0">
                <a:solidFill>
                  <a:srgbClr val="003300"/>
                </a:solidFill>
              </a:rPr>
              <a:t> – </a:t>
            </a:r>
            <a:r>
              <a:rPr lang="el-GR" sz="3200" b="1" dirty="0">
                <a:solidFill>
                  <a:srgbClr val="003300"/>
                </a:solidFill>
                <a:cs typeface="Times New Roman" pitchFamily="18" charset="0"/>
              </a:rPr>
              <a:t>ν</a:t>
            </a:r>
            <a:r>
              <a:rPr lang="en-US" sz="2000" b="1" baseline="-25000" dirty="0">
                <a:solidFill>
                  <a:srgbClr val="003300"/>
                </a:solidFill>
              </a:rPr>
              <a:t>reference</a:t>
            </a:r>
            <a:r>
              <a:rPr lang="en-US" sz="3200" b="1" dirty="0">
                <a:solidFill>
                  <a:srgbClr val="003300"/>
                </a:solidFill>
              </a:rPr>
              <a:t>)</a:t>
            </a:r>
            <a:r>
              <a:rPr lang="en-US" sz="2000" b="1" dirty="0">
                <a:solidFill>
                  <a:srgbClr val="003300"/>
                </a:solidFill>
              </a:rPr>
              <a:t>/</a:t>
            </a:r>
            <a:r>
              <a:rPr lang="el-GR" sz="3200" b="1" dirty="0">
                <a:solidFill>
                  <a:srgbClr val="003300"/>
                </a:solidFill>
                <a:cs typeface="Times New Roman" pitchFamily="18" charset="0"/>
              </a:rPr>
              <a:t>ν</a:t>
            </a:r>
            <a:r>
              <a:rPr lang="en-US" sz="2000" b="1" baseline="-25000" dirty="0">
                <a:solidFill>
                  <a:srgbClr val="003300"/>
                </a:solidFill>
              </a:rPr>
              <a:t>reference</a:t>
            </a:r>
            <a:r>
              <a:rPr lang="en-US" sz="2000" b="1" dirty="0">
                <a:solidFill>
                  <a:srgbClr val="003300"/>
                </a:solidFill>
              </a:rPr>
              <a:t>   =   </a:t>
            </a:r>
            <a:r>
              <a:rPr lang="el-GR" sz="3200" b="1" dirty="0">
                <a:solidFill>
                  <a:srgbClr val="003300"/>
                </a:solidFill>
              </a:rPr>
              <a:t>Δ</a:t>
            </a:r>
            <a:r>
              <a:rPr lang="el-GR" sz="3200" b="1" dirty="0">
                <a:solidFill>
                  <a:srgbClr val="003300"/>
                </a:solidFill>
                <a:cs typeface="Times New Roman" pitchFamily="18" charset="0"/>
              </a:rPr>
              <a:t>ν</a:t>
            </a:r>
            <a:r>
              <a:rPr lang="en-US" sz="2000" b="1" dirty="0">
                <a:solidFill>
                  <a:srgbClr val="003300"/>
                </a:solidFill>
              </a:rPr>
              <a:t>(Hz)/</a:t>
            </a:r>
            <a:r>
              <a:rPr lang="el-GR" sz="3200" b="1" dirty="0">
                <a:solidFill>
                  <a:srgbClr val="003300"/>
                </a:solidFill>
                <a:cs typeface="Times New Roman" pitchFamily="18" charset="0"/>
              </a:rPr>
              <a:t>ν</a:t>
            </a:r>
            <a:r>
              <a:rPr lang="en-US" sz="2000" b="1" baseline="-25000" dirty="0">
                <a:solidFill>
                  <a:srgbClr val="003300"/>
                </a:solidFill>
              </a:rPr>
              <a:t>reference</a:t>
            </a:r>
            <a:r>
              <a:rPr lang="en-US" sz="2000" b="1" dirty="0">
                <a:solidFill>
                  <a:srgbClr val="003300"/>
                </a:solidFill>
              </a:rPr>
              <a:t> (MHz)</a:t>
            </a:r>
          </a:p>
          <a:p>
            <a:pPr algn="just"/>
            <a:endParaRPr lang="en-US" dirty="0">
              <a:solidFill>
                <a:srgbClr val="0000CC"/>
              </a:solidFill>
            </a:endParaRPr>
          </a:p>
          <a:p>
            <a:pPr algn="just"/>
            <a:r>
              <a:rPr lang="el-GR" sz="1400" b="1" dirty="0" smtClean="0">
                <a:solidFill>
                  <a:srgbClr val="003300"/>
                </a:solidFill>
              </a:rPr>
              <a:t>δ</a:t>
            </a:r>
            <a:r>
              <a:rPr lang="en-US" sz="1400" dirty="0" smtClean="0">
                <a:solidFill>
                  <a:srgbClr val="003300"/>
                </a:solidFill>
              </a:rPr>
              <a:t> </a:t>
            </a:r>
            <a:r>
              <a:rPr lang="en-US" sz="1400" dirty="0" smtClean="0">
                <a:solidFill>
                  <a:srgbClr val="580000"/>
                </a:solidFill>
              </a:rPr>
              <a:t>is then a quantity without unit, but with a </a:t>
            </a:r>
            <a:r>
              <a:rPr lang="en-US" sz="1400" b="1" dirty="0" smtClean="0">
                <a:solidFill>
                  <a:srgbClr val="003300"/>
                </a:solidFill>
              </a:rPr>
              <a:t>10</a:t>
            </a:r>
            <a:r>
              <a:rPr lang="en-US" sz="1400" b="1" baseline="30000" dirty="0" smtClean="0">
                <a:solidFill>
                  <a:srgbClr val="003300"/>
                </a:solidFill>
              </a:rPr>
              <a:t>-6</a:t>
            </a:r>
            <a:r>
              <a:rPr lang="en-US" sz="1400" b="1" dirty="0" smtClean="0">
                <a:solidFill>
                  <a:srgbClr val="003300"/>
                </a:solidFill>
              </a:rPr>
              <a:t> constant factor</a:t>
            </a:r>
            <a:r>
              <a:rPr lang="en-US" sz="1400" dirty="0" smtClean="0">
                <a:solidFill>
                  <a:srgbClr val="003300"/>
                </a:solidFill>
              </a:rPr>
              <a:t> </a:t>
            </a:r>
            <a:r>
              <a:rPr lang="en-US" sz="1400" dirty="0" smtClean="0">
                <a:solidFill>
                  <a:srgbClr val="580000"/>
                </a:solidFill>
              </a:rPr>
              <a:t>that was name </a:t>
            </a:r>
            <a:r>
              <a:rPr lang="en-US" sz="1400" b="1" dirty="0" smtClean="0">
                <a:solidFill>
                  <a:srgbClr val="003300"/>
                </a:solidFill>
              </a:rPr>
              <a:t>“ppm” (part per millions)</a:t>
            </a:r>
            <a:endParaRPr lang="en-US" sz="1400" dirty="0" smtClean="0">
              <a:solidFill>
                <a:srgbClr val="003300"/>
              </a:solidFill>
            </a:endParaRPr>
          </a:p>
          <a:p>
            <a:pPr marL="342900" indent="-342900" algn="just">
              <a:defRPr/>
            </a:pPr>
            <a:endParaRPr lang="en-US" dirty="0">
              <a:solidFill>
                <a:schemeClr val="accent2"/>
              </a:solidFill>
            </a:endParaRPr>
          </a:p>
        </p:txBody>
      </p:sp>
      <p:pic>
        <p:nvPicPr>
          <p:cNvPr id="5" name="Picture 5" descr="13_08"/>
          <p:cNvPicPr>
            <a:picLocks noChangeAspect="1" noChangeArrowheads="1"/>
          </p:cNvPicPr>
          <p:nvPr/>
        </p:nvPicPr>
        <p:blipFill rotWithShape="1">
          <a:blip r:embed="rId2" cstate="print"/>
          <a:srcRect l="8061" t="1" r="11734" b="88398"/>
          <a:stretch/>
        </p:blipFill>
        <p:spPr bwMode="auto">
          <a:xfrm>
            <a:off x="372293" y="3781965"/>
            <a:ext cx="8224561" cy="803097"/>
          </a:xfrm>
          <a:prstGeom prst="rect">
            <a:avLst/>
          </a:prstGeom>
          <a:noFill/>
          <a:ln w="9525">
            <a:noFill/>
            <a:miter lim="800000"/>
            <a:headEnd/>
            <a:tailEnd/>
          </a:ln>
        </p:spPr>
      </p:pic>
    </p:spTree>
    <p:extLst>
      <p:ext uri="{BB962C8B-B14F-4D97-AF65-F5344CB8AC3E}">
        <p14:creationId xmlns:p14="http://schemas.microsoft.com/office/powerpoint/2010/main" val="4081138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ChangeArrowheads="1"/>
          </p:cNvSpPr>
          <p:nvPr/>
        </p:nvSpPr>
        <p:spPr bwMode="auto">
          <a:xfrm>
            <a:off x="304800" y="228600"/>
            <a:ext cx="8534400" cy="5816977"/>
          </a:xfrm>
          <a:prstGeom prst="rect">
            <a:avLst/>
          </a:prstGeom>
          <a:noFill/>
          <a:ln w="9525">
            <a:noFill/>
            <a:miter lim="800000"/>
            <a:headEnd/>
            <a:tailEnd/>
          </a:ln>
          <a:effectLst/>
        </p:spPr>
        <p:txBody>
          <a:bodyPr wrap="square">
            <a:spAutoFit/>
          </a:bodyPr>
          <a:lstStyle/>
          <a:p>
            <a:pPr marL="342900" indent="-342900" algn="ctr">
              <a:defRPr/>
            </a:pPr>
            <a:r>
              <a:rPr lang="en-US" sz="2800" b="1" dirty="0">
                <a:effectLst>
                  <a:outerShdw blurRad="38100" dist="38100" dir="2700000" algn="tl">
                    <a:srgbClr val="C0C0C0"/>
                  </a:outerShdw>
                </a:effectLst>
                <a:latin typeface="Arial Black" panose="020B0A04020102020204" pitchFamily="34" charset="0"/>
              </a:rPr>
              <a:t>THE CHEMICAL SHIFT</a:t>
            </a:r>
          </a:p>
          <a:p>
            <a:pPr marL="342900" indent="-342900">
              <a:defRPr/>
            </a:pPr>
            <a:endParaRPr lang="en-US" b="1" dirty="0" smtClean="0">
              <a:solidFill>
                <a:srgbClr val="0000CC"/>
              </a:solidFill>
            </a:endParaRPr>
          </a:p>
          <a:p>
            <a:pPr marL="342900" indent="-342900">
              <a:defRPr/>
            </a:pPr>
            <a:endParaRPr lang="en-US" b="1" dirty="0">
              <a:solidFill>
                <a:srgbClr val="0000CC"/>
              </a:solidFill>
            </a:endParaRPr>
          </a:p>
          <a:p>
            <a:pPr marL="342900" indent="-342900">
              <a:defRPr/>
            </a:pPr>
            <a:r>
              <a:rPr lang="en-US" sz="2000" b="1" dirty="0" smtClean="0">
                <a:solidFill>
                  <a:srgbClr val="0000CC"/>
                </a:solidFill>
              </a:rPr>
              <a:t>Examples</a:t>
            </a:r>
            <a:endParaRPr lang="en-US" sz="2000" b="1" dirty="0">
              <a:solidFill>
                <a:srgbClr val="0000CC"/>
              </a:solidFill>
            </a:endParaRPr>
          </a:p>
          <a:p>
            <a:pPr marL="342900" indent="-342900">
              <a:defRPr/>
            </a:pPr>
            <a:endParaRPr lang="en-US" b="1" dirty="0">
              <a:solidFill>
                <a:srgbClr val="0000CC"/>
              </a:solidFill>
            </a:endParaRPr>
          </a:p>
          <a:p>
            <a:pPr marL="342900" indent="-342900" algn="just">
              <a:defRPr/>
            </a:pPr>
            <a:r>
              <a:rPr lang="en-US" dirty="0" smtClean="0">
                <a:solidFill>
                  <a:srgbClr val="0000CC"/>
                </a:solidFill>
              </a:rPr>
              <a:t>1. A </a:t>
            </a:r>
            <a:r>
              <a:rPr lang="en-US" dirty="0">
                <a:solidFill>
                  <a:srgbClr val="0000CC"/>
                </a:solidFill>
              </a:rPr>
              <a:t>90 MHz spectrometer records the protons of CHBr</a:t>
            </a:r>
            <a:r>
              <a:rPr lang="en-US" baseline="-25000" dirty="0">
                <a:solidFill>
                  <a:srgbClr val="0000CC"/>
                </a:solidFill>
              </a:rPr>
              <a:t>3</a:t>
            </a:r>
            <a:r>
              <a:rPr lang="en-US" dirty="0">
                <a:solidFill>
                  <a:srgbClr val="0000CC"/>
                </a:solidFill>
              </a:rPr>
              <a:t>, CH</a:t>
            </a:r>
            <a:r>
              <a:rPr lang="en-US" baseline="-25000" dirty="0">
                <a:solidFill>
                  <a:srgbClr val="0000CC"/>
                </a:solidFill>
              </a:rPr>
              <a:t>2</a:t>
            </a:r>
            <a:r>
              <a:rPr lang="en-US" dirty="0">
                <a:solidFill>
                  <a:srgbClr val="0000CC"/>
                </a:solidFill>
              </a:rPr>
              <a:t>Br</a:t>
            </a:r>
            <a:r>
              <a:rPr lang="en-US" baseline="-25000" dirty="0">
                <a:solidFill>
                  <a:srgbClr val="0000CC"/>
                </a:solidFill>
              </a:rPr>
              <a:t>2</a:t>
            </a:r>
            <a:r>
              <a:rPr lang="en-US" dirty="0">
                <a:solidFill>
                  <a:srgbClr val="0000CC"/>
                </a:solidFill>
              </a:rPr>
              <a:t>, and CH</a:t>
            </a:r>
            <a:r>
              <a:rPr lang="en-US" baseline="-25000" dirty="0">
                <a:solidFill>
                  <a:srgbClr val="0000CC"/>
                </a:solidFill>
              </a:rPr>
              <a:t>3</a:t>
            </a:r>
            <a:r>
              <a:rPr lang="en-US" dirty="0">
                <a:solidFill>
                  <a:srgbClr val="0000CC"/>
                </a:solidFill>
              </a:rPr>
              <a:t>Br that absorb at  614, 441 and  237 Hz downfield from TMS. Determine their chemical shifts in ppm. </a:t>
            </a:r>
            <a:endParaRPr lang="el-GR" dirty="0">
              <a:solidFill>
                <a:srgbClr val="0000CC"/>
              </a:solidFill>
            </a:endParaRPr>
          </a:p>
          <a:p>
            <a:pPr marL="342900" indent="-342900" algn="just">
              <a:defRPr/>
            </a:pPr>
            <a:endParaRPr lang="en-US" b="1" dirty="0">
              <a:solidFill>
                <a:srgbClr val="0000CC"/>
              </a:solidFill>
            </a:endParaRPr>
          </a:p>
          <a:p>
            <a:pPr marL="342900" indent="-342900" algn="just">
              <a:defRPr/>
            </a:pPr>
            <a:endParaRPr lang="en-US" b="1" dirty="0">
              <a:solidFill>
                <a:srgbClr val="0000CC"/>
              </a:solidFill>
            </a:endParaRPr>
          </a:p>
          <a:p>
            <a:pPr marL="342900" indent="-342900" algn="just">
              <a:defRPr/>
            </a:pPr>
            <a:endParaRPr lang="en-US" b="1" dirty="0">
              <a:solidFill>
                <a:srgbClr val="0000CC"/>
              </a:solidFill>
            </a:endParaRPr>
          </a:p>
          <a:p>
            <a:pPr marL="342900" indent="-342900" algn="just">
              <a:defRPr/>
            </a:pPr>
            <a:r>
              <a:rPr lang="en-US" dirty="0" smtClean="0">
                <a:solidFill>
                  <a:srgbClr val="0000CC"/>
                </a:solidFill>
              </a:rPr>
              <a:t>2. A </a:t>
            </a:r>
            <a:r>
              <a:rPr lang="en-US" dirty="0">
                <a:solidFill>
                  <a:srgbClr val="0000CC"/>
                </a:solidFill>
              </a:rPr>
              <a:t>500 MHz spectrometer records protons that absorb at 2130, 2046, 1470 and  789 Hz downfield from TMS.</a:t>
            </a:r>
          </a:p>
          <a:p>
            <a:pPr marL="342900" indent="-342900" algn="just">
              <a:defRPr/>
            </a:pPr>
            <a:endParaRPr lang="en-US" dirty="0">
              <a:solidFill>
                <a:srgbClr val="0000CC"/>
              </a:solidFill>
            </a:endParaRPr>
          </a:p>
          <a:p>
            <a:pPr marL="342900" indent="-342900" algn="just">
              <a:buFontTx/>
              <a:buAutoNum type="alphaLcParenBoth"/>
              <a:defRPr/>
            </a:pPr>
            <a:r>
              <a:rPr lang="en-US" dirty="0">
                <a:solidFill>
                  <a:srgbClr val="0000CC"/>
                </a:solidFill>
              </a:rPr>
              <a:t>Determine their chemical shift in ppm.</a:t>
            </a:r>
          </a:p>
          <a:p>
            <a:pPr marL="342900" indent="-342900" algn="just">
              <a:defRPr/>
            </a:pPr>
            <a:endParaRPr lang="en-US" dirty="0">
              <a:solidFill>
                <a:srgbClr val="0000CC"/>
              </a:solidFill>
            </a:endParaRPr>
          </a:p>
          <a:p>
            <a:pPr marL="342900" indent="-342900" algn="just">
              <a:defRPr/>
            </a:pPr>
            <a:r>
              <a:rPr lang="en-US" dirty="0">
                <a:solidFill>
                  <a:srgbClr val="0000CC"/>
                </a:solidFill>
              </a:rPr>
              <a:t>(b) Predict these proton’s chemical shift  in ppm if a 300 MHz spectrometer was used instead. </a:t>
            </a:r>
          </a:p>
          <a:p>
            <a:pPr marL="342900" indent="-342900" algn="just">
              <a:defRPr/>
            </a:pPr>
            <a:endParaRPr lang="en-US" dirty="0">
              <a:solidFill>
                <a:srgbClr val="0000CC"/>
              </a:solidFill>
            </a:endParaRPr>
          </a:p>
          <a:p>
            <a:pPr marL="342900" indent="-342900" algn="just">
              <a:defRPr/>
            </a:pPr>
            <a:r>
              <a:rPr lang="en-US" dirty="0">
                <a:solidFill>
                  <a:srgbClr val="0000CC"/>
                </a:solidFill>
              </a:rPr>
              <a:t>(c) In a 300 MHz spectrometer, how far downfield (in hertz) from TMS would this proton absorb?</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381000" y="22860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endParaRPr lang="en-US" sz="2800" b="1" dirty="0">
              <a:latin typeface="Arial Black" panose="020B0A04020102020204" pitchFamily="34" charset="0"/>
            </a:endParaRPr>
          </a:p>
        </p:txBody>
      </p:sp>
      <p:pic>
        <p:nvPicPr>
          <p:cNvPr id="24579" name="Picture 5" descr="13_08"/>
          <p:cNvPicPr>
            <a:picLocks noChangeAspect="1" noChangeArrowheads="1"/>
          </p:cNvPicPr>
          <p:nvPr/>
        </p:nvPicPr>
        <p:blipFill rotWithShape="1">
          <a:blip r:embed="rId2" cstate="print"/>
          <a:srcRect t="12811" b="3861"/>
          <a:stretch/>
        </p:blipFill>
        <p:spPr bwMode="auto">
          <a:xfrm>
            <a:off x="342900" y="1066800"/>
            <a:ext cx="8534400" cy="54965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ext Box 4"/>
          <p:cNvSpPr txBox="1">
            <a:spLocks noChangeArrowheads="1"/>
          </p:cNvSpPr>
          <p:nvPr/>
        </p:nvSpPr>
        <p:spPr bwMode="auto">
          <a:xfrm>
            <a:off x="228600" y="76200"/>
            <a:ext cx="8686800" cy="3862596"/>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p>
          <a:p>
            <a:pPr eaLnBrk="0" hangingPunct="0">
              <a:defRPr/>
            </a:pPr>
            <a:endParaRPr lang="en-US" sz="1400" b="1" dirty="0">
              <a:solidFill>
                <a:srgbClr val="3333FF"/>
              </a:solidFill>
              <a:latin typeface="Tahoma" pitchFamily="34" charset="0"/>
            </a:endParaRPr>
          </a:p>
          <a:p>
            <a:pPr algn="just">
              <a:defRPr/>
            </a:pPr>
            <a:r>
              <a:rPr lang="en-US" b="1" i="1" dirty="0">
                <a:solidFill>
                  <a:srgbClr val="580000"/>
                </a:solidFill>
              </a:rPr>
              <a:t>So, by definition, the </a:t>
            </a:r>
            <a:r>
              <a:rPr lang="en-US" b="1" i="1" dirty="0">
                <a:solidFill>
                  <a:srgbClr val="006600"/>
                </a:solidFill>
              </a:rPr>
              <a:t>chemical shift </a:t>
            </a:r>
            <a:r>
              <a:rPr lang="en-US" b="1" i="1" dirty="0">
                <a:solidFill>
                  <a:srgbClr val="580000"/>
                </a:solidFill>
              </a:rPr>
              <a:t>is the difference (in parts per million; ppm) between the resonance frequency of the nuclear spin being observed and that of </a:t>
            </a:r>
            <a:r>
              <a:rPr lang="en-US" b="1" i="1" dirty="0" err="1">
                <a:solidFill>
                  <a:srgbClr val="580000"/>
                </a:solidFill>
              </a:rPr>
              <a:t>tetramethylsilane</a:t>
            </a:r>
            <a:r>
              <a:rPr lang="en-US" b="1" i="1" dirty="0">
                <a:solidFill>
                  <a:srgbClr val="580000"/>
                </a:solidFill>
              </a:rPr>
              <a:t> (TMS).</a:t>
            </a:r>
          </a:p>
          <a:p>
            <a:pPr algn="just">
              <a:defRPr/>
            </a:pPr>
            <a:endParaRPr lang="en-US" sz="1200" i="1" dirty="0">
              <a:solidFill>
                <a:srgbClr val="3333FF"/>
              </a:solidFill>
            </a:endParaRPr>
          </a:p>
          <a:p>
            <a:pPr algn="just" eaLnBrk="0" hangingPunct="0">
              <a:defRPr/>
            </a:pPr>
            <a:r>
              <a:rPr lang="en-US" dirty="0">
                <a:solidFill>
                  <a:srgbClr val="0000CC"/>
                </a:solidFill>
              </a:rPr>
              <a:t>Depending on their chemical environment, protons in a molecule are shielded by different amounts.</a:t>
            </a:r>
          </a:p>
          <a:p>
            <a:pPr algn="just">
              <a:defRPr/>
            </a:pPr>
            <a:endParaRPr lang="en-US" sz="1100" b="1" i="1" dirty="0">
              <a:solidFill>
                <a:srgbClr val="0000CC"/>
              </a:solidFill>
            </a:endParaRPr>
          </a:p>
          <a:p>
            <a:pPr algn="just">
              <a:defRPr/>
            </a:pPr>
            <a:r>
              <a:rPr lang="en-US" dirty="0">
                <a:solidFill>
                  <a:srgbClr val="0000CC"/>
                </a:solidFill>
              </a:rPr>
              <a:t>For example the hydroxyl is not as shielded as much as the methyl protons, so the hydroxyl proton absorbs at lower field than the methyl protons. </a:t>
            </a:r>
          </a:p>
          <a:p>
            <a:pPr algn="just">
              <a:defRPr/>
            </a:pPr>
            <a:endParaRPr lang="en-US" sz="1400" dirty="0">
              <a:solidFill>
                <a:srgbClr val="0000CC"/>
              </a:solidFill>
            </a:endParaRPr>
          </a:p>
          <a:p>
            <a:pPr algn="just">
              <a:defRPr/>
            </a:pPr>
            <a:r>
              <a:rPr lang="en-US" b="1" i="1" dirty="0">
                <a:solidFill>
                  <a:srgbClr val="580000"/>
                </a:solidFill>
              </a:rPr>
              <a:t>The hydroxyl proton is said to be </a:t>
            </a:r>
            <a:r>
              <a:rPr lang="en-US" b="1" i="1" dirty="0" err="1">
                <a:solidFill>
                  <a:srgbClr val="006600"/>
                </a:solidFill>
              </a:rPr>
              <a:t>deshielded</a:t>
            </a:r>
            <a:r>
              <a:rPr lang="en-US" b="1" i="1" dirty="0">
                <a:solidFill>
                  <a:srgbClr val="3333FF"/>
                </a:solidFill>
              </a:rPr>
              <a:t> </a:t>
            </a:r>
            <a:r>
              <a:rPr lang="en-US" b="1" i="1" dirty="0">
                <a:solidFill>
                  <a:srgbClr val="580000"/>
                </a:solidFill>
              </a:rPr>
              <a:t>somewhat by the presence of the electronegative oxygen atom.</a:t>
            </a:r>
          </a:p>
        </p:txBody>
      </p:sp>
      <p:grpSp>
        <p:nvGrpSpPr>
          <p:cNvPr id="2" name="Group 1"/>
          <p:cNvGrpSpPr/>
          <p:nvPr/>
        </p:nvGrpSpPr>
        <p:grpSpPr>
          <a:xfrm>
            <a:off x="762000" y="3886200"/>
            <a:ext cx="7620000" cy="2770560"/>
            <a:chOff x="762000" y="3886200"/>
            <a:chExt cx="7620000" cy="2770560"/>
          </a:xfrm>
        </p:grpSpPr>
        <p:pic>
          <p:nvPicPr>
            <p:cNvPr id="25603" name="Picture 5" descr="13_05-01UN"/>
            <p:cNvPicPr>
              <a:picLocks noChangeAspect="1" noChangeArrowheads="1"/>
            </p:cNvPicPr>
            <p:nvPr/>
          </p:nvPicPr>
          <p:blipFill rotWithShape="1">
            <a:blip r:embed="rId2" cstate="print"/>
            <a:srcRect b="12043"/>
            <a:stretch/>
          </p:blipFill>
          <p:spPr bwMode="auto">
            <a:xfrm>
              <a:off x="762000" y="3886200"/>
              <a:ext cx="7620000" cy="1372973"/>
            </a:xfrm>
            <a:prstGeom prst="rect">
              <a:avLst/>
            </a:prstGeom>
            <a:noFill/>
            <a:ln w="9525">
              <a:noFill/>
              <a:miter lim="800000"/>
              <a:headEnd/>
              <a:tailEnd/>
            </a:ln>
          </p:spPr>
        </p:pic>
        <p:pic>
          <p:nvPicPr>
            <p:cNvPr id="5" name="Picture 3"/>
            <p:cNvPicPr>
              <a:picLocks noChangeAspect="1" noChangeArrowheads="1"/>
            </p:cNvPicPr>
            <p:nvPr/>
          </p:nvPicPr>
          <p:blipFill>
            <a:blip r:embed="rId3"/>
            <a:stretch>
              <a:fillRect/>
            </a:stretch>
          </p:blipFill>
          <p:spPr bwMode="auto">
            <a:xfrm>
              <a:off x="785736" y="5333999"/>
              <a:ext cx="7367664" cy="1322761"/>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ext Box 4"/>
          <p:cNvSpPr txBox="1">
            <a:spLocks noChangeArrowheads="1"/>
          </p:cNvSpPr>
          <p:nvPr/>
        </p:nvSpPr>
        <p:spPr bwMode="auto">
          <a:xfrm>
            <a:off x="304800" y="152400"/>
            <a:ext cx="8458200" cy="2354491"/>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a:t>
            </a:r>
            <a:r>
              <a:rPr lang="en-US" sz="2800" b="1" dirty="0" smtClean="0">
                <a:effectLst>
                  <a:outerShdw blurRad="38100" dist="38100" dir="2700000" algn="tl">
                    <a:srgbClr val="C0C0C0"/>
                  </a:outerShdw>
                </a:effectLst>
                <a:latin typeface="Arial Black" panose="020B0A04020102020204" pitchFamily="34" charset="0"/>
              </a:rPr>
              <a:t>SHIFT</a:t>
            </a:r>
          </a:p>
          <a:p>
            <a:pPr algn="just"/>
            <a:endParaRPr lang="en-US" sz="1100" b="1" dirty="0" smtClean="0">
              <a:solidFill>
                <a:srgbClr val="006600"/>
              </a:solidFill>
            </a:endParaRPr>
          </a:p>
          <a:p>
            <a:pPr algn="just"/>
            <a:r>
              <a:rPr lang="en-US" sz="2000" b="1" dirty="0" smtClean="0">
                <a:solidFill>
                  <a:srgbClr val="003300"/>
                </a:solidFill>
              </a:rPr>
              <a:t>Effects </a:t>
            </a:r>
            <a:r>
              <a:rPr lang="en-US" sz="2000" b="1" dirty="0">
                <a:solidFill>
                  <a:srgbClr val="003300"/>
                </a:solidFill>
              </a:rPr>
              <a:t>of Neighboring groups</a:t>
            </a:r>
          </a:p>
          <a:p>
            <a:pPr algn="just"/>
            <a:endParaRPr lang="en-US" sz="1000" dirty="0">
              <a:solidFill>
                <a:srgbClr val="D60093"/>
              </a:solidFill>
            </a:endParaRPr>
          </a:p>
          <a:p>
            <a:pPr marL="285750" indent="-285750" algn="just">
              <a:buFont typeface="Wingdings" panose="05000000000000000000" pitchFamily="2" charset="2"/>
              <a:buChar char="q"/>
            </a:pPr>
            <a:r>
              <a:rPr lang="en-US" b="1" dirty="0">
                <a:solidFill>
                  <a:srgbClr val="580000"/>
                </a:solidFill>
              </a:rPr>
              <a:t>More electronegative atoms </a:t>
            </a:r>
            <a:r>
              <a:rPr lang="en-US" b="1" dirty="0" err="1">
                <a:solidFill>
                  <a:srgbClr val="580000"/>
                </a:solidFill>
              </a:rPr>
              <a:t>deshield</a:t>
            </a:r>
            <a:r>
              <a:rPr lang="en-US" b="1" dirty="0">
                <a:solidFill>
                  <a:srgbClr val="580000"/>
                </a:solidFill>
              </a:rPr>
              <a:t> more and give larger shift values</a:t>
            </a:r>
            <a:r>
              <a:rPr lang="en-US" b="1" dirty="0" smtClean="0">
                <a:solidFill>
                  <a:srgbClr val="580000"/>
                </a:solidFill>
              </a:rPr>
              <a:t>.</a:t>
            </a:r>
          </a:p>
          <a:p>
            <a:pPr marL="171450" indent="-171450" algn="just">
              <a:buFont typeface="Wingdings" panose="05000000000000000000" pitchFamily="2" charset="2"/>
              <a:buChar char="q"/>
            </a:pPr>
            <a:endParaRPr lang="en-US" sz="1200" b="1" dirty="0">
              <a:solidFill>
                <a:srgbClr val="580000"/>
              </a:solidFill>
            </a:endParaRPr>
          </a:p>
          <a:p>
            <a:pPr marL="285750" indent="-285750" algn="just">
              <a:buFont typeface="Wingdings" panose="05000000000000000000" pitchFamily="2" charset="2"/>
              <a:buChar char="q"/>
            </a:pPr>
            <a:r>
              <a:rPr lang="en-US" b="1" dirty="0">
                <a:solidFill>
                  <a:srgbClr val="580000"/>
                </a:solidFill>
              </a:rPr>
              <a:t>Effect decreases with distance.</a:t>
            </a:r>
          </a:p>
          <a:p>
            <a:pPr marL="171450" indent="-171450" algn="just">
              <a:buFont typeface="Wingdings" panose="05000000000000000000" pitchFamily="2" charset="2"/>
              <a:buChar char="q"/>
            </a:pPr>
            <a:endParaRPr lang="en-US" sz="1200" b="1" dirty="0">
              <a:solidFill>
                <a:srgbClr val="580000"/>
              </a:solidFill>
            </a:endParaRPr>
          </a:p>
          <a:p>
            <a:pPr marL="285750" indent="-285750" algn="just">
              <a:buFont typeface="Wingdings" panose="05000000000000000000" pitchFamily="2" charset="2"/>
              <a:buChar char="q"/>
            </a:pPr>
            <a:r>
              <a:rPr lang="en-US" b="1" dirty="0">
                <a:solidFill>
                  <a:srgbClr val="580000"/>
                </a:solidFill>
              </a:rPr>
              <a:t>Additional electronegative atoms cause increase in chemical shift</a:t>
            </a:r>
            <a:r>
              <a:rPr lang="en-US" b="1" dirty="0" smtClean="0">
                <a:solidFill>
                  <a:srgbClr val="580000"/>
                </a:solidFill>
              </a:rPr>
              <a:t>.</a:t>
            </a:r>
            <a:endParaRPr lang="en-US" b="1" dirty="0">
              <a:solidFill>
                <a:srgbClr val="580000"/>
              </a:solidFill>
            </a:endParaRPr>
          </a:p>
        </p:txBody>
      </p:sp>
      <p:grpSp>
        <p:nvGrpSpPr>
          <p:cNvPr id="4" name="Group 3"/>
          <p:cNvGrpSpPr/>
          <p:nvPr/>
        </p:nvGrpSpPr>
        <p:grpSpPr>
          <a:xfrm>
            <a:off x="533400" y="2501203"/>
            <a:ext cx="8252813" cy="4128197"/>
            <a:chOff x="533400" y="2501203"/>
            <a:chExt cx="8252813" cy="4128197"/>
          </a:xfrm>
        </p:grpSpPr>
        <p:grpSp>
          <p:nvGrpSpPr>
            <p:cNvPr id="2" name="Group 1"/>
            <p:cNvGrpSpPr/>
            <p:nvPr/>
          </p:nvGrpSpPr>
          <p:grpSpPr>
            <a:xfrm>
              <a:off x="533400" y="4512546"/>
              <a:ext cx="8153400" cy="2116854"/>
              <a:chOff x="533400" y="4168279"/>
              <a:chExt cx="8153400" cy="2461121"/>
            </a:xfrm>
          </p:grpSpPr>
          <p:pic>
            <p:nvPicPr>
              <p:cNvPr id="5" name="Picture 2"/>
              <p:cNvPicPr>
                <a:picLocks noChangeAspect="1" noChangeArrowheads="1"/>
              </p:cNvPicPr>
              <p:nvPr/>
            </p:nvPicPr>
            <p:blipFill>
              <a:blip r:embed="rId2"/>
              <a:stretch>
                <a:fillRect/>
              </a:stretch>
            </p:blipFill>
            <p:spPr bwMode="auto">
              <a:xfrm>
                <a:off x="533400" y="4168279"/>
                <a:ext cx="8153400" cy="2461121"/>
              </a:xfrm>
              <a:prstGeom prst="rect">
                <a:avLst/>
              </a:prstGeom>
              <a:noFill/>
              <a:ln w="9525">
                <a:noFill/>
                <a:miter lim="800000"/>
                <a:headEnd/>
                <a:tailEnd/>
              </a:ln>
            </p:spPr>
          </p:pic>
          <p:sp>
            <p:nvSpPr>
              <p:cNvPr id="6" name="Rectangle 5"/>
              <p:cNvSpPr/>
              <p:nvPr/>
            </p:nvSpPr>
            <p:spPr>
              <a:xfrm>
                <a:off x="685800" y="4274686"/>
                <a:ext cx="1102484" cy="388043"/>
              </a:xfrm>
              <a:prstGeom prst="rect">
                <a:avLst/>
              </a:prstGeom>
              <a:solidFill>
                <a:srgbClr val="F0F3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90600" y="4278312"/>
                <a:ext cx="2504147" cy="522288"/>
              </a:xfrm>
              <a:prstGeom prst="rect">
                <a:avLst/>
              </a:prstGeom>
              <a:noFill/>
            </p:spPr>
            <p:txBody>
              <a:bodyPr wrap="square">
                <a:prstTxWarp prst="textNoShape">
                  <a:avLst/>
                </a:prstTxWarp>
                <a:spAutoFit/>
              </a:bodyPr>
              <a:lstStyle/>
              <a:p>
                <a:pPr>
                  <a:spcAft>
                    <a:spcPts val="600"/>
                  </a:spcAft>
                </a:pPr>
                <a:r>
                  <a:rPr lang="en-US" sz="2800" b="1" dirty="0">
                    <a:solidFill>
                      <a:srgbClr val="00B0F0"/>
                    </a:solidFill>
                    <a:latin typeface="Calibri" pitchFamily="1" charset="0"/>
                  </a:rPr>
                  <a:t>Higher Energy</a:t>
                </a:r>
              </a:p>
            </p:txBody>
          </p:sp>
          <p:sp>
            <p:nvSpPr>
              <p:cNvPr id="8" name="TextBox 7"/>
              <p:cNvSpPr txBox="1"/>
              <p:nvPr/>
            </p:nvSpPr>
            <p:spPr>
              <a:xfrm>
                <a:off x="5379499" y="4210952"/>
                <a:ext cx="2195513" cy="522288"/>
              </a:xfrm>
              <a:prstGeom prst="rect">
                <a:avLst/>
              </a:prstGeom>
              <a:noFill/>
            </p:spPr>
            <p:txBody>
              <a:bodyPr wrap="none">
                <a:prstTxWarp prst="textNoShape">
                  <a:avLst/>
                </a:prstTxWarp>
                <a:spAutoFit/>
              </a:bodyPr>
              <a:lstStyle/>
              <a:p>
                <a:pPr>
                  <a:spcAft>
                    <a:spcPts val="600"/>
                  </a:spcAft>
                </a:pPr>
                <a:r>
                  <a:rPr lang="en-US" sz="2800" b="1" dirty="0">
                    <a:solidFill>
                      <a:srgbClr val="00B0F0"/>
                    </a:solidFill>
                    <a:latin typeface="Calibri" pitchFamily="1" charset="0"/>
                  </a:rPr>
                  <a:t>Lower Energy</a:t>
                </a:r>
              </a:p>
            </p:txBody>
          </p:sp>
        </p:grpSp>
        <p:pic>
          <p:nvPicPr>
            <p:cNvPr id="9" name="Picture 4"/>
            <p:cNvPicPr>
              <a:picLocks noChangeAspect="1" noChangeArrowheads="1"/>
            </p:cNvPicPr>
            <p:nvPr/>
          </p:nvPicPr>
          <p:blipFill>
            <a:blip r:embed="rId3"/>
            <a:srcRect l="25072"/>
            <a:stretch>
              <a:fillRect/>
            </a:stretch>
          </p:blipFill>
          <p:spPr bwMode="auto">
            <a:xfrm>
              <a:off x="597829" y="2590800"/>
              <a:ext cx="5299574" cy="1798533"/>
            </a:xfrm>
            <a:prstGeom prst="rect">
              <a:avLst/>
            </a:prstGeom>
            <a:noFill/>
            <a:ln w="9525">
              <a:noFill/>
              <a:miter lim="800000"/>
              <a:headEnd/>
              <a:tailEnd/>
            </a:ln>
          </p:spPr>
        </p:pic>
        <p:pic>
          <p:nvPicPr>
            <p:cNvPr id="10" name="Picture 6"/>
            <p:cNvPicPr>
              <a:picLocks noChangeAspect="1" noChangeArrowheads="1"/>
            </p:cNvPicPr>
            <p:nvPr/>
          </p:nvPicPr>
          <p:blipFill>
            <a:blip r:embed="rId4"/>
            <a:stretch>
              <a:fillRect/>
            </a:stretch>
          </p:blipFill>
          <p:spPr bwMode="auto">
            <a:xfrm>
              <a:off x="6553200" y="2501203"/>
              <a:ext cx="2233013" cy="1918397"/>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53568" y="170688"/>
            <a:ext cx="8473440"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ahoma" pitchFamily="34" charset="0"/>
                <a:cs typeface="Arial" charset="0"/>
              </a:defRPr>
            </a:lvl1pPr>
            <a:lvl2pPr marL="742950" indent="-285750" eaLnBrk="0" hangingPunct="0">
              <a:defRPr sz="1600">
                <a:solidFill>
                  <a:schemeClr val="tx1"/>
                </a:solidFill>
                <a:latin typeface="Tahoma" pitchFamily="34" charset="0"/>
                <a:cs typeface="Arial" charset="0"/>
              </a:defRPr>
            </a:lvl2pPr>
            <a:lvl3pPr marL="1143000" indent="-228600" eaLnBrk="0" hangingPunct="0">
              <a:defRPr sz="1600">
                <a:solidFill>
                  <a:schemeClr val="tx1"/>
                </a:solidFill>
                <a:latin typeface="Tahoma" pitchFamily="34" charset="0"/>
                <a:cs typeface="Arial" charset="0"/>
              </a:defRPr>
            </a:lvl3pPr>
            <a:lvl4pPr marL="1600200" indent="-228600" eaLnBrk="0" hangingPunct="0">
              <a:defRPr sz="1600">
                <a:solidFill>
                  <a:schemeClr val="tx1"/>
                </a:solidFill>
                <a:latin typeface="Tahoma" pitchFamily="34" charset="0"/>
                <a:cs typeface="Arial" charset="0"/>
              </a:defRPr>
            </a:lvl4pPr>
            <a:lvl5pPr marL="2057400" indent="-228600" eaLnBrk="0" hangingPunct="0">
              <a:defRPr sz="1600">
                <a:solidFill>
                  <a:schemeClr val="tx1"/>
                </a:solidFill>
                <a:latin typeface="Tahoma" pitchFamily="34" charset="0"/>
                <a:cs typeface="Arial" charset="0"/>
              </a:defRPr>
            </a:lvl5pPr>
            <a:lvl6pPr marL="2514600" indent="-228600" eaLnBrk="0" fontAlgn="base" hangingPunct="0">
              <a:spcBef>
                <a:spcPct val="0"/>
              </a:spcBef>
              <a:spcAft>
                <a:spcPct val="0"/>
              </a:spcAft>
              <a:defRPr sz="1600">
                <a:solidFill>
                  <a:schemeClr val="tx1"/>
                </a:solidFill>
                <a:latin typeface="Tahoma" pitchFamily="34" charset="0"/>
                <a:cs typeface="Arial" charset="0"/>
              </a:defRPr>
            </a:lvl6pPr>
            <a:lvl7pPr marL="2971800" indent="-228600" eaLnBrk="0" fontAlgn="base" hangingPunct="0">
              <a:spcBef>
                <a:spcPct val="0"/>
              </a:spcBef>
              <a:spcAft>
                <a:spcPct val="0"/>
              </a:spcAft>
              <a:defRPr sz="1600">
                <a:solidFill>
                  <a:schemeClr val="tx1"/>
                </a:solidFill>
                <a:latin typeface="Tahoma" pitchFamily="34" charset="0"/>
                <a:cs typeface="Arial" charset="0"/>
              </a:defRPr>
            </a:lvl7pPr>
            <a:lvl8pPr marL="3429000" indent="-228600" eaLnBrk="0" fontAlgn="base" hangingPunct="0">
              <a:spcBef>
                <a:spcPct val="0"/>
              </a:spcBef>
              <a:spcAft>
                <a:spcPct val="0"/>
              </a:spcAft>
              <a:defRPr sz="1600">
                <a:solidFill>
                  <a:schemeClr val="tx1"/>
                </a:solidFill>
                <a:latin typeface="Tahoma" pitchFamily="34" charset="0"/>
                <a:cs typeface="Arial" charset="0"/>
              </a:defRPr>
            </a:lvl8pPr>
            <a:lvl9pPr marL="3886200" indent="-228600" eaLnBrk="0" fontAlgn="base" hangingPunct="0">
              <a:spcBef>
                <a:spcPct val="0"/>
              </a:spcBef>
              <a:spcAft>
                <a:spcPct val="0"/>
              </a:spcAft>
              <a:defRPr sz="1600">
                <a:solidFill>
                  <a:schemeClr val="tx1"/>
                </a:solidFill>
                <a:latin typeface="Tahoma" pitchFamily="34" charset="0"/>
                <a:cs typeface="Arial" charset="0"/>
              </a:defRPr>
            </a:lvl9pPr>
          </a:lstStyle>
          <a:p>
            <a:pPr algn="ctr" eaLnBrk="1" hangingPunct="1">
              <a:spcBef>
                <a:spcPct val="50000"/>
              </a:spcBef>
              <a:defRPr/>
            </a:pPr>
            <a:r>
              <a:rPr lang="en-US" sz="2800" b="1" dirty="0" smtClean="0">
                <a:effectLst>
                  <a:outerShdw blurRad="38100" dist="38100" dir="2700000" algn="tl">
                    <a:srgbClr val="C0C0C0"/>
                  </a:outerShdw>
                </a:effectLst>
                <a:latin typeface="Arial Black" panose="020B0A04020102020204" pitchFamily="34" charset="0"/>
              </a:rPr>
              <a:t>FUNDAMENTAL CONCEPTS</a:t>
            </a:r>
          </a:p>
          <a:p>
            <a:pPr marL="285750" indent="-285750" algn="just" eaLnBrk="1" hangingPunct="1">
              <a:spcBef>
                <a:spcPct val="50000"/>
              </a:spcBef>
              <a:buFont typeface="Wingdings" panose="05000000000000000000" pitchFamily="2" charset="2"/>
              <a:buChar char="q"/>
              <a:defRPr/>
            </a:pPr>
            <a:endParaRPr lang="en-US" sz="800" dirty="0">
              <a:effectLst>
                <a:outerShdw blurRad="38100" dist="38100" dir="2700000" algn="tl">
                  <a:srgbClr val="C0C0C0"/>
                </a:outerShdw>
              </a:effectLst>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The principle of NMR</a:t>
            </a:r>
          </a:p>
          <a:p>
            <a:pPr marL="285750" indent="-285750" algn="just" eaLnBrk="1" hangingPunct="1">
              <a:spcBef>
                <a:spcPct val="50000"/>
              </a:spcBef>
              <a:buFont typeface="Wingdings" panose="05000000000000000000" pitchFamily="2" charset="2"/>
              <a:buChar char="q"/>
              <a:defRPr/>
            </a:pPr>
            <a:endParaRPr lang="en-US" sz="8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Chemical shift</a:t>
            </a:r>
          </a:p>
          <a:p>
            <a:pPr marL="285750" indent="-285750" algn="just" eaLnBrk="1" hangingPunct="1">
              <a:spcBef>
                <a:spcPct val="50000"/>
              </a:spcBef>
              <a:buFont typeface="Wingdings" panose="05000000000000000000" pitchFamily="2" charset="2"/>
              <a:buChar char="q"/>
              <a:defRPr/>
            </a:pPr>
            <a:endParaRPr lang="en-US" sz="8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The current effect</a:t>
            </a:r>
          </a:p>
          <a:p>
            <a:pPr marL="285750" indent="-285750" algn="just" eaLnBrk="1" hangingPunct="1">
              <a:spcBef>
                <a:spcPct val="50000"/>
              </a:spcBef>
              <a:buFont typeface="Wingdings" panose="05000000000000000000" pitchFamily="2" charset="2"/>
              <a:buChar char="q"/>
              <a:defRPr/>
            </a:pPr>
            <a:endParaRPr lang="en-US" sz="8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NMR signals</a:t>
            </a:r>
          </a:p>
          <a:p>
            <a:pPr marL="285750" indent="-285750" algn="just" eaLnBrk="1" hangingPunct="1">
              <a:spcBef>
                <a:spcPct val="50000"/>
              </a:spcBef>
              <a:buFont typeface="Wingdings" panose="05000000000000000000" pitchFamily="2" charset="2"/>
              <a:buChar char="q"/>
              <a:defRPr/>
            </a:pPr>
            <a:endParaRPr lang="en-US" sz="8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Symmetry and </a:t>
            </a:r>
            <a:r>
              <a:rPr lang="en-US" sz="2000" b="1" dirty="0" err="1" smtClean="0">
                <a:solidFill>
                  <a:srgbClr val="006600"/>
                </a:solidFill>
                <a:latin typeface="Arial Black" panose="020B0A04020102020204" pitchFamily="34" charset="0"/>
              </a:rPr>
              <a:t>topicity</a:t>
            </a:r>
            <a:endParaRPr lang="en-US" sz="20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endParaRPr lang="en-US" sz="8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Spin-spin coupling</a:t>
            </a:r>
          </a:p>
          <a:p>
            <a:pPr marL="285750" indent="-285750" algn="just" eaLnBrk="1" hangingPunct="1">
              <a:spcBef>
                <a:spcPct val="50000"/>
              </a:spcBef>
              <a:buFont typeface="Wingdings" panose="05000000000000000000" pitchFamily="2" charset="2"/>
              <a:buChar char="q"/>
              <a:defRPr/>
            </a:pPr>
            <a:endParaRPr lang="en-US" sz="8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Structure elucidation</a:t>
            </a:r>
          </a:p>
          <a:p>
            <a:pPr marL="285750" indent="-285750" algn="just" eaLnBrk="1" hangingPunct="1">
              <a:spcBef>
                <a:spcPct val="50000"/>
              </a:spcBef>
              <a:buFont typeface="Wingdings" panose="05000000000000000000" pitchFamily="2" charset="2"/>
              <a:buChar char="q"/>
              <a:defRPr/>
            </a:pPr>
            <a:endParaRPr lang="en-US" sz="8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Basic principle of </a:t>
            </a:r>
            <a:r>
              <a:rPr lang="en-US" sz="2000" b="1" baseline="30000" dirty="0" smtClean="0">
                <a:solidFill>
                  <a:srgbClr val="006600"/>
                </a:solidFill>
                <a:latin typeface="Arial Black" panose="020B0A04020102020204" pitchFamily="34" charset="0"/>
              </a:rPr>
              <a:t>13</a:t>
            </a:r>
            <a:r>
              <a:rPr lang="en-US" sz="2000" b="1" dirty="0" smtClean="0">
                <a:solidFill>
                  <a:srgbClr val="006600"/>
                </a:solidFill>
                <a:latin typeface="Arial Black" panose="020B0A04020102020204" pitchFamily="34" charset="0"/>
              </a:rPr>
              <a:t>C-NMR</a:t>
            </a:r>
          </a:p>
          <a:p>
            <a:pPr marL="285750" indent="-285750" algn="just" eaLnBrk="1" hangingPunct="1">
              <a:spcBef>
                <a:spcPct val="50000"/>
              </a:spcBef>
              <a:buFont typeface="Wingdings" panose="05000000000000000000" pitchFamily="2" charset="2"/>
              <a:buChar char="q"/>
              <a:defRPr/>
            </a:pPr>
            <a:endParaRPr lang="en-US" sz="8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Basic principle of MRI</a:t>
            </a:r>
            <a:endParaRPr lang="en-US" sz="1100" b="1" dirty="0" smtClean="0">
              <a:solidFill>
                <a:srgbClr val="006600"/>
              </a:solidFill>
              <a:latin typeface="Arial Black" panose="020B0A04020102020204" pitchFamily="34" charset="0"/>
            </a:endParaRPr>
          </a:p>
        </p:txBody>
      </p:sp>
    </p:spTree>
    <p:extLst>
      <p:ext uri="{BB962C8B-B14F-4D97-AF65-F5344CB8AC3E}">
        <p14:creationId xmlns:p14="http://schemas.microsoft.com/office/powerpoint/2010/main" val="3091095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81000" y="15240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endParaRPr lang="en-US" sz="2800" b="1" dirty="0">
              <a:latin typeface="Arial Black" panose="020B0A04020102020204" pitchFamily="34" charset="0"/>
            </a:endParaRPr>
          </a:p>
        </p:txBody>
      </p:sp>
      <p:grpSp>
        <p:nvGrpSpPr>
          <p:cNvPr id="2" name="Group 1"/>
          <p:cNvGrpSpPr/>
          <p:nvPr/>
        </p:nvGrpSpPr>
        <p:grpSpPr>
          <a:xfrm>
            <a:off x="1476045" y="796835"/>
            <a:ext cx="6400800" cy="3013165"/>
            <a:chOff x="1476045" y="762001"/>
            <a:chExt cx="6400800" cy="3013165"/>
          </a:xfrm>
        </p:grpSpPr>
        <p:pic>
          <p:nvPicPr>
            <p:cNvPr id="26627" name="Picture 5" descr="13_07"/>
            <p:cNvPicPr>
              <a:picLocks noChangeAspect="1" noChangeArrowheads="1"/>
            </p:cNvPicPr>
            <p:nvPr/>
          </p:nvPicPr>
          <p:blipFill rotWithShape="1">
            <a:blip r:embed="rId2" cstate="print"/>
            <a:srcRect b="5850"/>
            <a:stretch/>
          </p:blipFill>
          <p:spPr bwMode="auto">
            <a:xfrm>
              <a:off x="1476045" y="762001"/>
              <a:ext cx="6400800" cy="3013165"/>
            </a:xfrm>
            <a:prstGeom prst="rect">
              <a:avLst/>
            </a:prstGeom>
            <a:noFill/>
            <a:ln w="9525">
              <a:noFill/>
              <a:miter lim="800000"/>
              <a:headEnd/>
              <a:tailEnd/>
            </a:ln>
          </p:spPr>
        </p:pic>
        <p:sp>
          <p:nvSpPr>
            <p:cNvPr id="26628" name="Text Box 14"/>
            <p:cNvSpPr txBox="1">
              <a:spLocks noChangeArrowheads="1"/>
            </p:cNvSpPr>
            <p:nvPr/>
          </p:nvSpPr>
          <p:spPr bwMode="auto">
            <a:xfrm>
              <a:off x="6526772" y="1806918"/>
              <a:ext cx="1082284" cy="461665"/>
            </a:xfrm>
            <a:prstGeom prst="rect">
              <a:avLst/>
            </a:prstGeom>
            <a:noFill/>
            <a:ln w="9525">
              <a:noFill/>
              <a:miter lim="800000"/>
              <a:headEnd/>
              <a:tailEnd/>
            </a:ln>
          </p:spPr>
          <p:txBody>
            <a:bodyPr wrap="none">
              <a:spAutoFit/>
            </a:bodyPr>
            <a:lstStyle/>
            <a:p>
              <a:pPr eaLnBrk="0" hangingPunct="0"/>
              <a:r>
                <a:rPr lang="en-US" sz="2400" b="1" dirty="0" err="1">
                  <a:solidFill>
                    <a:srgbClr val="003300"/>
                  </a:solidFill>
                </a:rPr>
                <a:t>upfield</a:t>
              </a:r>
              <a:endParaRPr lang="en-US" sz="2400" b="1" dirty="0">
                <a:solidFill>
                  <a:srgbClr val="003300"/>
                </a:solidFill>
              </a:endParaRPr>
            </a:p>
          </p:txBody>
        </p:sp>
        <p:sp>
          <p:nvSpPr>
            <p:cNvPr id="26629" name="Text Box 15"/>
            <p:cNvSpPr txBox="1">
              <a:spLocks noChangeArrowheads="1"/>
            </p:cNvSpPr>
            <p:nvPr/>
          </p:nvSpPr>
          <p:spPr bwMode="auto">
            <a:xfrm>
              <a:off x="1600200" y="2037750"/>
              <a:ext cx="1476045" cy="461665"/>
            </a:xfrm>
            <a:prstGeom prst="rect">
              <a:avLst/>
            </a:prstGeom>
            <a:noFill/>
            <a:ln w="9525">
              <a:noFill/>
              <a:miter lim="800000"/>
              <a:headEnd/>
              <a:tailEnd/>
            </a:ln>
          </p:spPr>
          <p:txBody>
            <a:bodyPr wrap="none">
              <a:spAutoFit/>
            </a:bodyPr>
            <a:lstStyle/>
            <a:p>
              <a:pPr eaLnBrk="0" hangingPunct="0"/>
              <a:r>
                <a:rPr lang="en-US" sz="2400" b="1" dirty="0">
                  <a:solidFill>
                    <a:srgbClr val="003300"/>
                  </a:solidFill>
                </a:rPr>
                <a:t>downfield</a:t>
              </a:r>
            </a:p>
          </p:txBody>
        </p:sp>
      </p:grpSp>
      <p:sp>
        <p:nvSpPr>
          <p:cNvPr id="26630" name="Text Box 8"/>
          <p:cNvSpPr txBox="1">
            <a:spLocks noChangeArrowheads="1"/>
          </p:cNvSpPr>
          <p:nvPr/>
        </p:nvSpPr>
        <p:spPr bwMode="auto">
          <a:xfrm>
            <a:off x="304800" y="3937099"/>
            <a:ext cx="8458200" cy="2616101"/>
          </a:xfrm>
          <a:prstGeom prst="rect">
            <a:avLst/>
          </a:prstGeom>
          <a:noFill/>
          <a:ln w="9525">
            <a:noFill/>
            <a:miter lim="800000"/>
            <a:headEnd/>
            <a:tailEnd/>
          </a:ln>
        </p:spPr>
        <p:txBody>
          <a:bodyPr>
            <a:spAutoFit/>
          </a:bodyPr>
          <a:lstStyle/>
          <a:p>
            <a:pPr algn="just"/>
            <a:r>
              <a:rPr lang="en-US" sz="2000" b="1" dirty="0">
                <a:solidFill>
                  <a:srgbClr val="003300"/>
                </a:solidFill>
              </a:rPr>
              <a:t>NMR Signals</a:t>
            </a:r>
          </a:p>
          <a:p>
            <a:pPr algn="just"/>
            <a:endParaRPr lang="en-US" b="1" dirty="0">
              <a:solidFill>
                <a:srgbClr val="800000"/>
              </a:solidFill>
            </a:endParaRPr>
          </a:p>
          <a:p>
            <a:pPr marL="285750" indent="-285750" algn="just">
              <a:buFont typeface="Wingdings" panose="05000000000000000000" pitchFamily="2" charset="2"/>
              <a:buChar char="q"/>
            </a:pPr>
            <a:r>
              <a:rPr lang="en-US" b="1" i="1" dirty="0" smtClean="0">
                <a:solidFill>
                  <a:srgbClr val="580000"/>
                </a:solidFill>
              </a:rPr>
              <a:t>The </a:t>
            </a:r>
            <a:r>
              <a:rPr lang="en-US" b="1" i="1" dirty="0">
                <a:solidFill>
                  <a:srgbClr val="006600"/>
                </a:solidFill>
              </a:rPr>
              <a:t>number of signals </a:t>
            </a:r>
            <a:r>
              <a:rPr lang="en-US" b="1" i="1" dirty="0">
                <a:solidFill>
                  <a:srgbClr val="580000"/>
                </a:solidFill>
              </a:rPr>
              <a:t>shows how many different kinds of protons are present.</a:t>
            </a:r>
          </a:p>
          <a:p>
            <a:pPr marL="285750" indent="-285750" algn="just">
              <a:buFont typeface="Wingdings" panose="05000000000000000000" pitchFamily="2" charset="2"/>
              <a:buChar char="q"/>
            </a:pPr>
            <a:endParaRPr lang="en-US" b="1" i="1" dirty="0">
              <a:solidFill>
                <a:srgbClr val="580000"/>
              </a:solidFill>
            </a:endParaRPr>
          </a:p>
          <a:p>
            <a:pPr marL="285750" indent="-285750" algn="just">
              <a:buFont typeface="Wingdings" panose="05000000000000000000" pitchFamily="2" charset="2"/>
              <a:buChar char="q"/>
            </a:pPr>
            <a:r>
              <a:rPr lang="en-US" b="1" i="1" dirty="0" smtClean="0">
                <a:solidFill>
                  <a:srgbClr val="580000"/>
                </a:solidFill>
              </a:rPr>
              <a:t>The </a:t>
            </a:r>
            <a:r>
              <a:rPr lang="en-US" b="1" i="1" dirty="0">
                <a:solidFill>
                  <a:srgbClr val="006600"/>
                </a:solidFill>
              </a:rPr>
              <a:t>location of the signals </a:t>
            </a:r>
            <a:r>
              <a:rPr lang="en-US" b="1" i="1" dirty="0">
                <a:solidFill>
                  <a:srgbClr val="580000"/>
                </a:solidFill>
              </a:rPr>
              <a:t>shows how shielded or </a:t>
            </a:r>
            <a:r>
              <a:rPr lang="en-US" b="1" i="1" dirty="0" err="1">
                <a:solidFill>
                  <a:srgbClr val="580000"/>
                </a:solidFill>
              </a:rPr>
              <a:t>deshielded</a:t>
            </a:r>
            <a:r>
              <a:rPr lang="en-US" b="1" i="1" dirty="0">
                <a:solidFill>
                  <a:srgbClr val="580000"/>
                </a:solidFill>
              </a:rPr>
              <a:t> the proton is.</a:t>
            </a:r>
          </a:p>
          <a:p>
            <a:pPr marL="285750" indent="-285750" algn="just">
              <a:buFont typeface="Wingdings" panose="05000000000000000000" pitchFamily="2" charset="2"/>
              <a:buChar char="q"/>
            </a:pPr>
            <a:endParaRPr lang="en-US" b="1" i="1" dirty="0">
              <a:solidFill>
                <a:srgbClr val="580000"/>
              </a:solidFill>
            </a:endParaRPr>
          </a:p>
          <a:p>
            <a:pPr marL="285750" indent="-285750" algn="just">
              <a:buFont typeface="Wingdings" panose="05000000000000000000" pitchFamily="2" charset="2"/>
              <a:buChar char="q"/>
            </a:pPr>
            <a:r>
              <a:rPr lang="en-US" b="1" i="1" dirty="0" smtClean="0">
                <a:solidFill>
                  <a:srgbClr val="580000"/>
                </a:solidFill>
              </a:rPr>
              <a:t>The </a:t>
            </a:r>
            <a:r>
              <a:rPr lang="en-US" b="1" i="1" dirty="0">
                <a:solidFill>
                  <a:srgbClr val="006600"/>
                </a:solidFill>
              </a:rPr>
              <a:t>intensity of the signal </a:t>
            </a:r>
            <a:r>
              <a:rPr lang="en-US" b="1" i="1" dirty="0">
                <a:solidFill>
                  <a:srgbClr val="580000"/>
                </a:solidFill>
              </a:rPr>
              <a:t>shows the number of protons of that type.</a:t>
            </a:r>
          </a:p>
          <a:p>
            <a:pPr marL="285750" indent="-285750" algn="just">
              <a:buFont typeface="Wingdings" panose="05000000000000000000" pitchFamily="2" charset="2"/>
              <a:buChar char="q"/>
            </a:pPr>
            <a:endParaRPr lang="en-US" b="1" i="1" dirty="0">
              <a:solidFill>
                <a:srgbClr val="580000"/>
              </a:solidFill>
            </a:endParaRPr>
          </a:p>
          <a:p>
            <a:pPr marL="285750" indent="-285750" algn="just">
              <a:buFont typeface="Wingdings" panose="05000000000000000000" pitchFamily="2" charset="2"/>
              <a:buChar char="q"/>
            </a:pPr>
            <a:r>
              <a:rPr lang="en-US" b="1" i="1" dirty="0" smtClean="0">
                <a:solidFill>
                  <a:srgbClr val="580000"/>
                </a:solidFill>
              </a:rPr>
              <a:t>Signal </a:t>
            </a:r>
            <a:r>
              <a:rPr lang="en-US" b="1" i="1" dirty="0">
                <a:solidFill>
                  <a:srgbClr val="006600"/>
                </a:solidFill>
              </a:rPr>
              <a:t>splitting</a:t>
            </a:r>
            <a:r>
              <a:rPr lang="en-US" b="1" i="1" dirty="0">
                <a:solidFill>
                  <a:srgbClr val="580000"/>
                </a:solidFill>
              </a:rPr>
              <a:t> shows the number of protons on adjacent atoms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381000" y="15240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endParaRPr lang="en-US" sz="2800" b="1" dirty="0">
              <a:latin typeface="Arial Black" panose="020B0A04020102020204" pitchFamily="34" charset="0"/>
            </a:endParaRPr>
          </a:p>
        </p:txBody>
      </p:sp>
      <p:pic>
        <p:nvPicPr>
          <p:cNvPr id="27651" name="Picture 4" descr="13_T03"/>
          <p:cNvPicPr>
            <a:picLocks noChangeAspect="1" noChangeArrowheads="1"/>
          </p:cNvPicPr>
          <p:nvPr/>
        </p:nvPicPr>
        <p:blipFill rotWithShape="1">
          <a:blip r:embed="rId2" cstate="print"/>
          <a:srcRect t="4423" b="4386"/>
          <a:stretch/>
        </p:blipFill>
        <p:spPr bwMode="auto">
          <a:xfrm>
            <a:off x="304800" y="762001"/>
            <a:ext cx="8533266" cy="57171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noChangeArrowheads="1"/>
          </p:cNvPicPr>
          <p:nvPr/>
        </p:nvPicPr>
        <p:blipFill>
          <a:blip r:embed="rId2" cstate="print"/>
          <a:srcRect/>
          <a:stretch>
            <a:fillRect/>
          </a:stretch>
        </p:blipFill>
        <p:spPr bwMode="auto">
          <a:xfrm>
            <a:off x="533400" y="685800"/>
            <a:ext cx="7772400" cy="5926138"/>
          </a:xfrm>
          <a:prstGeom prst="rect">
            <a:avLst/>
          </a:prstGeom>
          <a:noFill/>
          <a:ln w="9525">
            <a:noFill/>
            <a:miter lim="800000"/>
            <a:headEnd/>
            <a:tailEnd/>
          </a:ln>
        </p:spPr>
      </p:pic>
      <p:sp>
        <p:nvSpPr>
          <p:cNvPr id="36869" name="Text Box 5"/>
          <p:cNvSpPr txBox="1">
            <a:spLocks noChangeArrowheads="1"/>
          </p:cNvSpPr>
          <p:nvPr/>
        </p:nvSpPr>
        <p:spPr bwMode="auto">
          <a:xfrm>
            <a:off x="381000" y="15240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endParaRPr lang="en-US" sz="2800" b="1" dirty="0">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04800" y="128349"/>
            <a:ext cx="8534400" cy="3754874"/>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p>
          <a:p>
            <a:pPr algn="just">
              <a:spcBef>
                <a:spcPct val="50000"/>
              </a:spcBef>
              <a:defRPr/>
            </a:pPr>
            <a:r>
              <a:rPr lang="en-US" sz="2000" b="1" dirty="0">
                <a:solidFill>
                  <a:srgbClr val="003300"/>
                </a:solidFill>
              </a:rPr>
              <a:t>The ring current effect</a:t>
            </a:r>
            <a:endParaRPr lang="en-US" sz="2000" dirty="0">
              <a:solidFill>
                <a:srgbClr val="003300"/>
              </a:solidFill>
            </a:endParaRPr>
          </a:p>
          <a:p>
            <a:pPr algn="just">
              <a:spcBef>
                <a:spcPct val="50000"/>
              </a:spcBef>
              <a:defRPr/>
            </a:pPr>
            <a:r>
              <a:rPr lang="en-US" dirty="0">
                <a:solidFill>
                  <a:srgbClr val="0000CC"/>
                </a:solidFill>
              </a:rPr>
              <a:t>Since the pi bond of alkene </a:t>
            </a:r>
            <a:r>
              <a:rPr lang="en-US" dirty="0" err="1">
                <a:solidFill>
                  <a:srgbClr val="0000CC"/>
                </a:solidFill>
              </a:rPr>
              <a:t>deshields</a:t>
            </a:r>
            <a:r>
              <a:rPr lang="en-US" dirty="0">
                <a:solidFill>
                  <a:srgbClr val="0000CC"/>
                </a:solidFill>
              </a:rPr>
              <a:t> the vinyl protons, </a:t>
            </a:r>
            <a:r>
              <a:rPr lang="en-US" dirty="0" smtClean="0">
                <a:solidFill>
                  <a:srgbClr val="0000CC"/>
                </a:solidFill>
              </a:rPr>
              <a:t>one </a:t>
            </a:r>
            <a:r>
              <a:rPr lang="en-US" dirty="0">
                <a:solidFill>
                  <a:srgbClr val="0000CC"/>
                </a:solidFill>
              </a:rPr>
              <a:t>might expect an </a:t>
            </a:r>
            <a:r>
              <a:rPr lang="en-US" dirty="0" err="1">
                <a:solidFill>
                  <a:srgbClr val="0000CC"/>
                </a:solidFill>
              </a:rPr>
              <a:t>acetylenic</a:t>
            </a:r>
            <a:r>
              <a:rPr lang="en-US" dirty="0">
                <a:solidFill>
                  <a:srgbClr val="0000CC"/>
                </a:solidFill>
              </a:rPr>
              <a:t> hydrogen to be even more </a:t>
            </a:r>
            <a:r>
              <a:rPr lang="en-US" dirty="0" err="1">
                <a:solidFill>
                  <a:srgbClr val="0000CC"/>
                </a:solidFill>
              </a:rPr>
              <a:t>deshielded</a:t>
            </a:r>
            <a:r>
              <a:rPr lang="en-US" dirty="0">
                <a:solidFill>
                  <a:srgbClr val="0000CC"/>
                </a:solidFill>
              </a:rPr>
              <a:t> by the two pi bonds of the triple </a:t>
            </a:r>
            <a:r>
              <a:rPr lang="en-US" dirty="0" smtClean="0">
                <a:solidFill>
                  <a:srgbClr val="0000CC"/>
                </a:solidFill>
              </a:rPr>
              <a:t>bond than that of the double bond, </a:t>
            </a:r>
            <a:r>
              <a:rPr lang="en-US" dirty="0">
                <a:solidFill>
                  <a:srgbClr val="0000CC"/>
                </a:solidFill>
              </a:rPr>
              <a:t>but that’s not the case</a:t>
            </a:r>
            <a:r>
              <a:rPr lang="en-US" dirty="0" smtClean="0">
                <a:solidFill>
                  <a:srgbClr val="0000CC"/>
                </a:solidFill>
              </a:rPr>
              <a:t>.</a:t>
            </a:r>
          </a:p>
          <a:p>
            <a:pPr algn="just">
              <a:spcBef>
                <a:spcPct val="50000"/>
              </a:spcBef>
              <a:defRPr/>
            </a:pPr>
            <a:endParaRPr lang="en-US" sz="800" dirty="0">
              <a:solidFill>
                <a:schemeClr val="accent2"/>
              </a:solidFill>
            </a:endParaRPr>
          </a:p>
          <a:p>
            <a:pPr algn="just">
              <a:spcBef>
                <a:spcPct val="50000"/>
              </a:spcBef>
              <a:defRPr/>
            </a:pPr>
            <a:r>
              <a:rPr lang="en-US" b="1" i="1" dirty="0">
                <a:solidFill>
                  <a:srgbClr val="580000"/>
                </a:solidFill>
              </a:rPr>
              <a:t>Moreover, the aromatic rings produce large </a:t>
            </a:r>
            <a:r>
              <a:rPr lang="en-US" b="1" i="1" dirty="0" err="1">
                <a:solidFill>
                  <a:srgbClr val="580000"/>
                </a:solidFill>
              </a:rPr>
              <a:t>deshielding</a:t>
            </a:r>
            <a:r>
              <a:rPr lang="en-US" b="1" i="1" dirty="0">
                <a:solidFill>
                  <a:srgbClr val="580000"/>
                </a:solidFill>
              </a:rPr>
              <a:t> effects on their aromatic protons that appear around 7 ppm instead of 5-6 ppm as any </a:t>
            </a:r>
            <a:r>
              <a:rPr lang="en-US" b="1" i="1" dirty="0" err="1">
                <a:solidFill>
                  <a:srgbClr val="580000"/>
                </a:solidFill>
              </a:rPr>
              <a:t>vinylic</a:t>
            </a:r>
            <a:r>
              <a:rPr lang="en-US" b="1" i="1" dirty="0">
                <a:solidFill>
                  <a:srgbClr val="580000"/>
                </a:solidFill>
              </a:rPr>
              <a:t> protons</a:t>
            </a:r>
            <a:r>
              <a:rPr lang="en-US" b="1" i="1" dirty="0" smtClean="0">
                <a:solidFill>
                  <a:srgbClr val="580000"/>
                </a:solidFill>
              </a:rPr>
              <a:t>.</a:t>
            </a:r>
          </a:p>
          <a:p>
            <a:pPr algn="just">
              <a:spcBef>
                <a:spcPct val="50000"/>
              </a:spcBef>
              <a:defRPr/>
            </a:pPr>
            <a:endParaRPr lang="en-US" sz="1000" i="1" dirty="0">
              <a:solidFill>
                <a:srgbClr val="660066"/>
              </a:solidFill>
            </a:endParaRPr>
          </a:p>
          <a:p>
            <a:pPr algn="just">
              <a:spcBef>
                <a:spcPct val="50000"/>
              </a:spcBef>
              <a:defRPr/>
            </a:pPr>
            <a:r>
              <a:rPr lang="en-US" dirty="0">
                <a:solidFill>
                  <a:srgbClr val="0000CC"/>
                </a:solidFill>
              </a:rPr>
              <a:t>These </a:t>
            </a:r>
            <a:r>
              <a:rPr lang="en-US" dirty="0" err="1">
                <a:solidFill>
                  <a:srgbClr val="0000CC"/>
                </a:solidFill>
              </a:rPr>
              <a:t>deshielding</a:t>
            </a:r>
            <a:r>
              <a:rPr lang="en-US" dirty="0">
                <a:solidFill>
                  <a:srgbClr val="0000CC"/>
                </a:solidFill>
              </a:rPr>
              <a:t> effects result from the same type of circulation of electrons and are called a </a:t>
            </a:r>
            <a:r>
              <a:rPr lang="en-US" b="1" i="1" dirty="0">
                <a:solidFill>
                  <a:srgbClr val="006600"/>
                </a:solidFill>
              </a:rPr>
              <a:t>ring current effect</a:t>
            </a:r>
            <a:r>
              <a:rPr lang="en-US" dirty="0">
                <a:solidFill>
                  <a:srgbClr val="006600"/>
                </a:solidFill>
              </a:rPr>
              <a:t>.</a:t>
            </a:r>
          </a:p>
        </p:txBody>
      </p:sp>
      <p:sp>
        <p:nvSpPr>
          <p:cNvPr id="29700" name="Rectangle 4"/>
          <p:cNvSpPr>
            <a:spLocks noGrp="1" noChangeArrowheads="1"/>
          </p:cNvSpPr>
          <p:nvPr>
            <p:ph type="title"/>
          </p:nvPr>
        </p:nvSpPr>
        <p:spPr>
          <a:xfrm>
            <a:off x="609600" y="6370638"/>
            <a:ext cx="3200400" cy="381000"/>
          </a:xfrm>
          <a:noFill/>
        </p:spPr>
        <p:txBody>
          <a:bodyPr/>
          <a:lstStyle/>
          <a:p>
            <a:pPr eaLnBrk="1" hangingPunct="1"/>
            <a:r>
              <a:rPr lang="en-US" sz="1800" b="1" dirty="0" smtClean="0">
                <a:solidFill>
                  <a:srgbClr val="580000"/>
                </a:solidFill>
                <a:latin typeface="+mn-lt"/>
              </a:rPr>
              <a:t>Aromatic Protons, </a:t>
            </a:r>
            <a:r>
              <a:rPr lang="en-US" sz="1800" b="1" dirty="0" smtClean="0">
                <a:solidFill>
                  <a:srgbClr val="580000"/>
                </a:solidFill>
                <a:latin typeface="+mn-lt"/>
                <a:sym typeface="Symbol" pitchFamily="18" charset="2"/>
              </a:rPr>
              <a:t>7-8 </a:t>
            </a:r>
            <a:r>
              <a:rPr lang="en-US" sz="1800" b="1" dirty="0" err="1" smtClean="0">
                <a:solidFill>
                  <a:srgbClr val="580000"/>
                </a:solidFill>
                <a:latin typeface="+mn-lt"/>
                <a:sym typeface="Symbol" pitchFamily="18" charset="2"/>
              </a:rPr>
              <a:t>ppm</a:t>
            </a:r>
            <a:endParaRPr lang="en-US" sz="1800" b="1" dirty="0" smtClean="0">
              <a:solidFill>
                <a:srgbClr val="580000"/>
              </a:solidFill>
              <a:latin typeface="+mn-lt"/>
              <a:sym typeface="Symbol" pitchFamily="18" charset="2"/>
            </a:endParaRPr>
          </a:p>
        </p:txBody>
      </p:sp>
      <p:grpSp>
        <p:nvGrpSpPr>
          <p:cNvPr id="2" name="Group 1"/>
          <p:cNvGrpSpPr/>
          <p:nvPr/>
        </p:nvGrpSpPr>
        <p:grpSpPr>
          <a:xfrm>
            <a:off x="457200" y="3772607"/>
            <a:ext cx="8382001" cy="2856021"/>
            <a:chOff x="457200" y="3707292"/>
            <a:chExt cx="8382001" cy="2856021"/>
          </a:xfrm>
        </p:grpSpPr>
        <p:pic>
          <p:nvPicPr>
            <p:cNvPr id="29699" name="Picture 3" descr="13_10"/>
            <p:cNvPicPr>
              <a:picLocks noChangeAspect="1" noChangeArrowheads="1"/>
            </p:cNvPicPr>
            <p:nvPr/>
          </p:nvPicPr>
          <p:blipFill rotWithShape="1">
            <a:blip r:embed="rId2" cstate="print"/>
            <a:srcRect l="19838" b="5996"/>
            <a:stretch/>
          </p:blipFill>
          <p:spPr bwMode="auto">
            <a:xfrm>
              <a:off x="457200" y="3809299"/>
              <a:ext cx="3515180" cy="2591501"/>
            </a:xfrm>
            <a:prstGeom prst="rect">
              <a:avLst/>
            </a:prstGeom>
            <a:noFill/>
            <a:ln w="9525">
              <a:noFill/>
              <a:miter lim="800000"/>
              <a:headEnd/>
              <a:tailEnd/>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6687" y="3707292"/>
              <a:ext cx="4332514" cy="2856021"/>
            </a:xfrm>
            <a:prstGeom prst="rect">
              <a:avLst/>
            </a:prstGeom>
          </p:spPr>
        </p:pic>
      </p:grpSp>
    </p:spTree>
    <p:extLst>
      <p:ext uri="{BB962C8B-B14F-4D97-AF65-F5344CB8AC3E}">
        <p14:creationId xmlns:p14="http://schemas.microsoft.com/office/powerpoint/2010/main" val="3472256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81000" y="76200"/>
            <a:ext cx="8458200" cy="984885"/>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CHEMICAL SHIFT</a:t>
            </a:r>
          </a:p>
          <a:p>
            <a:pPr>
              <a:spcBef>
                <a:spcPct val="50000"/>
              </a:spcBef>
              <a:defRPr/>
            </a:pPr>
            <a:r>
              <a:rPr lang="en-US" sz="2000" b="1" dirty="0">
                <a:solidFill>
                  <a:srgbClr val="003300"/>
                </a:solidFill>
              </a:rPr>
              <a:t>The ring current effect</a:t>
            </a:r>
            <a:endParaRPr lang="en-US" sz="2000" dirty="0">
              <a:solidFill>
                <a:srgbClr val="003300"/>
              </a:solidFill>
              <a:sym typeface="Symbol" pitchFamily="18" charset="2"/>
            </a:endParaRPr>
          </a:p>
        </p:txBody>
      </p:sp>
      <p:sp>
        <p:nvSpPr>
          <p:cNvPr id="30724" name="Rectangle 4"/>
          <p:cNvSpPr>
            <a:spLocks noGrp="1" noChangeArrowheads="1"/>
          </p:cNvSpPr>
          <p:nvPr>
            <p:ph type="title"/>
          </p:nvPr>
        </p:nvSpPr>
        <p:spPr>
          <a:xfrm>
            <a:off x="5397138" y="6412311"/>
            <a:ext cx="3276600" cy="381000"/>
          </a:xfrm>
          <a:noFill/>
        </p:spPr>
        <p:txBody>
          <a:bodyPr/>
          <a:lstStyle/>
          <a:p>
            <a:pPr eaLnBrk="1" hangingPunct="1"/>
            <a:r>
              <a:rPr lang="en-US" sz="1800" b="1" dirty="0" err="1" smtClean="0">
                <a:solidFill>
                  <a:srgbClr val="580000"/>
                </a:solidFill>
                <a:latin typeface="+mn-lt"/>
              </a:rPr>
              <a:t>Acetylenic</a:t>
            </a:r>
            <a:r>
              <a:rPr lang="en-US" sz="1800" b="1" dirty="0" smtClean="0">
                <a:solidFill>
                  <a:srgbClr val="580000"/>
                </a:solidFill>
                <a:latin typeface="+mn-lt"/>
              </a:rPr>
              <a:t> Protons, </a:t>
            </a:r>
            <a:r>
              <a:rPr lang="en-US" sz="1800" b="1" dirty="0" smtClean="0">
                <a:solidFill>
                  <a:srgbClr val="580000"/>
                </a:solidFill>
                <a:latin typeface="+mn-lt"/>
                <a:sym typeface="Symbol" pitchFamily="18" charset="2"/>
              </a:rPr>
              <a:t>2.5 </a:t>
            </a:r>
            <a:r>
              <a:rPr lang="en-US" sz="1800" b="1" dirty="0" err="1" smtClean="0">
                <a:solidFill>
                  <a:srgbClr val="580000"/>
                </a:solidFill>
                <a:latin typeface="+mn-lt"/>
                <a:sym typeface="Symbol" pitchFamily="18" charset="2"/>
              </a:rPr>
              <a:t>ppm</a:t>
            </a:r>
            <a:endParaRPr lang="en-US" sz="1800" b="1" dirty="0" smtClean="0">
              <a:solidFill>
                <a:srgbClr val="580000"/>
              </a:solidFill>
              <a:latin typeface="+mn-lt"/>
              <a:sym typeface="Symbol" pitchFamily="18" charset="2"/>
            </a:endParaRPr>
          </a:p>
        </p:txBody>
      </p:sp>
      <p:pic>
        <p:nvPicPr>
          <p:cNvPr id="30723" name="Picture 3" descr="13_13"/>
          <p:cNvPicPr>
            <a:picLocks noChangeAspect="1" noChangeArrowheads="1"/>
          </p:cNvPicPr>
          <p:nvPr/>
        </p:nvPicPr>
        <p:blipFill rotWithShape="1">
          <a:blip r:embed="rId2" cstate="print"/>
          <a:srcRect l="14021" t="13800" b="6998"/>
          <a:stretch/>
        </p:blipFill>
        <p:spPr bwMode="auto">
          <a:xfrm>
            <a:off x="5125212" y="3252651"/>
            <a:ext cx="3429000" cy="1674831"/>
          </a:xfrm>
          <a:prstGeom prst="rect">
            <a:avLst/>
          </a:prstGeom>
          <a:noFill/>
          <a:ln w="9525">
            <a:noFill/>
            <a:miter lim="800000"/>
            <a:headEnd/>
            <a:tailEnd/>
          </a:ln>
        </p:spPr>
      </p:pic>
      <p:grpSp>
        <p:nvGrpSpPr>
          <p:cNvPr id="3" name="Group 2"/>
          <p:cNvGrpSpPr/>
          <p:nvPr/>
        </p:nvGrpSpPr>
        <p:grpSpPr>
          <a:xfrm>
            <a:off x="381000" y="807343"/>
            <a:ext cx="7260208" cy="2715540"/>
            <a:chOff x="381000" y="807343"/>
            <a:chExt cx="7260208" cy="2715540"/>
          </a:xfrm>
        </p:grpSpPr>
        <p:sp>
          <p:nvSpPr>
            <p:cNvPr id="30726" name="Rectangle 6"/>
            <p:cNvSpPr>
              <a:spLocks noChangeArrowheads="1"/>
            </p:cNvSpPr>
            <p:nvPr/>
          </p:nvSpPr>
          <p:spPr bwMode="auto">
            <a:xfrm>
              <a:off x="533400" y="2989483"/>
              <a:ext cx="3200400" cy="533400"/>
            </a:xfrm>
            <a:prstGeom prst="rect">
              <a:avLst/>
            </a:prstGeom>
            <a:noFill/>
            <a:ln w="9525">
              <a:noFill/>
              <a:miter lim="800000"/>
              <a:headEnd/>
              <a:tailEnd/>
            </a:ln>
          </p:spPr>
          <p:txBody>
            <a:bodyPr anchor="ctr"/>
            <a:lstStyle/>
            <a:p>
              <a:pPr algn="ctr"/>
              <a:r>
                <a:rPr lang="en-US" b="1" dirty="0">
                  <a:solidFill>
                    <a:srgbClr val="580000"/>
                  </a:solidFill>
                </a:rPr>
                <a:t>Aldehyde Proton, </a:t>
              </a:r>
              <a:r>
                <a:rPr lang="en-US" b="1" dirty="0">
                  <a:solidFill>
                    <a:srgbClr val="580000"/>
                  </a:solidFill>
                  <a:sym typeface="Symbol" pitchFamily="18" charset="2"/>
                </a:rPr>
                <a:t>9-10 ppm</a:t>
              </a:r>
            </a:p>
          </p:txBody>
        </p:sp>
        <p:pic>
          <p:nvPicPr>
            <p:cNvPr id="30725" name="Picture 5" descr="13_14"/>
            <p:cNvPicPr>
              <a:picLocks noChangeAspect="1" noChangeArrowheads="1"/>
            </p:cNvPicPr>
            <p:nvPr/>
          </p:nvPicPr>
          <p:blipFill rotWithShape="1">
            <a:blip r:embed="rId3" cstate="print"/>
            <a:srcRect b="7003"/>
            <a:stretch/>
          </p:blipFill>
          <p:spPr bwMode="auto">
            <a:xfrm>
              <a:off x="381000" y="1056000"/>
              <a:ext cx="3909116" cy="1904858"/>
            </a:xfrm>
            <a:prstGeom prst="rect">
              <a:avLst/>
            </a:prstGeom>
            <a:noFill/>
            <a:ln w="9525">
              <a:noFill/>
              <a:miter lim="800000"/>
              <a:headEnd/>
              <a:tailEnd/>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5240553" y="807343"/>
              <a:ext cx="2400655" cy="2147288"/>
            </a:xfrm>
            <a:prstGeom prst="rect">
              <a:avLst/>
            </a:prstGeom>
          </p:spPr>
        </p:pic>
      </p:gr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240553" y="5107577"/>
            <a:ext cx="3313659" cy="1304734"/>
          </a:xfrm>
          <a:prstGeom prst="rect">
            <a:avLst/>
          </a:prstGeom>
        </p:spPr>
      </p:pic>
      <p:pic>
        <p:nvPicPr>
          <p:cNvPr id="12" name="Picture 5" descr="13_12"/>
          <p:cNvPicPr>
            <a:picLocks noChangeAspect="1" noChangeArrowheads="1"/>
          </p:cNvPicPr>
          <p:nvPr/>
        </p:nvPicPr>
        <p:blipFill rotWithShape="1">
          <a:blip r:embed="rId6" cstate="print"/>
          <a:srcRect b="6428"/>
          <a:stretch/>
        </p:blipFill>
        <p:spPr bwMode="auto">
          <a:xfrm>
            <a:off x="330563" y="4085322"/>
            <a:ext cx="3959553" cy="1921951"/>
          </a:xfrm>
          <a:prstGeom prst="rect">
            <a:avLst/>
          </a:prstGeom>
          <a:noFill/>
          <a:ln w="9525">
            <a:noFill/>
            <a:miter lim="800000"/>
            <a:headEnd/>
            <a:tailEnd/>
          </a:ln>
        </p:spPr>
      </p:pic>
      <p:sp>
        <p:nvSpPr>
          <p:cNvPr id="13" name="Rectangle 6"/>
          <p:cNvSpPr>
            <a:spLocks noChangeArrowheads="1"/>
          </p:cNvSpPr>
          <p:nvPr/>
        </p:nvSpPr>
        <p:spPr bwMode="auto">
          <a:xfrm>
            <a:off x="381000" y="6019800"/>
            <a:ext cx="2819400" cy="381000"/>
          </a:xfrm>
          <a:prstGeom prst="rect">
            <a:avLst/>
          </a:prstGeom>
          <a:noFill/>
          <a:ln w="9525">
            <a:noFill/>
            <a:miter lim="800000"/>
            <a:headEnd/>
            <a:tailEnd/>
          </a:ln>
        </p:spPr>
        <p:txBody>
          <a:bodyPr anchor="ctr"/>
          <a:lstStyle/>
          <a:p>
            <a:r>
              <a:rPr lang="en-US" b="1" dirty="0">
                <a:solidFill>
                  <a:srgbClr val="580000"/>
                </a:solidFill>
              </a:rPr>
              <a:t>Vinyl Protons, </a:t>
            </a:r>
            <a:r>
              <a:rPr lang="en-US" b="1" dirty="0">
                <a:solidFill>
                  <a:srgbClr val="580000"/>
                </a:solidFill>
                <a:sym typeface="Symbol" pitchFamily="18" charset="2"/>
              </a:rPr>
              <a:t> 5-6 </a:t>
            </a:r>
            <a:r>
              <a:rPr lang="en-US" b="1" dirty="0" err="1">
                <a:solidFill>
                  <a:srgbClr val="580000"/>
                </a:solidFill>
                <a:sym typeface="Symbol" pitchFamily="18" charset="2"/>
              </a:rPr>
              <a:t>ppm</a:t>
            </a:r>
            <a:endParaRPr lang="en-US" b="1" dirty="0">
              <a:solidFill>
                <a:srgbClr val="580000"/>
              </a:solidFill>
              <a:sym typeface="Symbol" pitchFamily="18" charset="2"/>
            </a:endParaRPr>
          </a:p>
        </p:txBody>
      </p:sp>
    </p:spTree>
    <p:extLst>
      <p:ext uri="{BB962C8B-B14F-4D97-AF65-F5344CB8AC3E}">
        <p14:creationId xmlns:p14="http://schemas.microsoft.com/office/powerpoint/2010/main" val="35452149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04800" y="152400"/>
            <a:ext cx="8458200" cy="3985706"/>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NMR SIGNALS</a:t>
            </a:r>
          </a:p>
          <a:p>
            <a:pPr>
              <a:spcBef>
                <a:spcPct val="50000"/>
              </a:spcBef>
              <a:defRPr/>
            </a:pPr>
            <a:r>
              <a:rPr lang="en-US" dirty="0">
                <a:solidFill>
                  <a:srgbClr val="0000CC"/>
                </a:solidFill>
              </a:rPr>
              <a:t>Equivalent </a:t>
            </a:r>
            <a:r>
              <a:rPr lang="en-US" dirty="0" err="1">
                <a:solidFill>
                  <a:srgbClr val="0000CC"/>
                </a:solidFill>
              </a:rPr>
              <a:t>hydrogens</a:t>
            </a:r>
            <a:r>
              <a:rPr lang="en-US" dirty="0">
                <a:solidFill>
                  <a:srgbClr val="0000CC"/>
                </a:solidFill>
              </a:rPr>
              <a:t> have the same chemical shift</a:t>
            </a:r>
          </a:p>
          <a:p>
            <a:pPr>
              <a:spcBef>
                <a:spcPct val="50000"/>
              </a:spcBef>
              <a:defRPr/>
            </a:pPr>
            <a:endParaRPr lang="en-US" dirty="0">
              <a:solidFill>
                <a:srgbClr val="0000CC"/>
              </a:solidFill>
            </a:endParaRPr>
          </a:p>
          <a:p>
            <a:pPr>
              <a:spcBef>
                <a:spcPct val="50000"/>
              </a:spcBef>
              <a:defRPr/>
            </a:pPr>
            <a:endParaRPr lang="en-US" dirty="0">
              <a:solidFill>
                <a:srgbClr val="0000CC"/>
              </a:solidFill>
            </a:endParaRPr>
          </a:p>
          <a:p>
            <a:pPr>
              <a:spcBef>
                <a:spcPct val="50000"/>
              </a:spcBef>
              <a:defRPr/>
            </a:pPr>
            <a:endParaRPr lang="en-US" dirty="0">
              <a:solidFill>
                <a:srgbClr val="0000CC"/>
              </a:solidFill>
            </a:endParaRPr>
          </a:p>
          <a:p>
            <a:pPr>
              <a:spcBef>
                <a:spcPct val="50000"/>
              </a:spcBef>
              <a:defRPr/>
            </a:pPr>
            <a:endParaRPr lang="en-US" dirty="0">
              <a:solidFill>
                <a:srgbClr val="0000CC"/>
              </a:solidFill>
            </a:endParaRPr>
          </a:p>
          <a:p>
            <a:pPr>
              <a:spcBef>
                <a:spcPct val="50000"/>
              </a:spcBef>
              <a:defRPr/>
            </a:pPr>
            <a:endParaRPr lang="en-US" dirty="0">
              <a:solidFill>
                <a:srgbClr val="0000CC"/>
              </a:solidFill>
            </a:endParaRPr>
          </a:p>
          <a:p>
            <a:pPr>
              <a:spcBef>
                <a:spcPct val="50000"/>
              </a:spcBef>
              <a:defRPr/>
            </a:pPr>
            <a:endParaRPr lang="en-US" dirty="0">
              <a:solidFill>
                <a:srgbClr val="0000CC"/>
              </a:solidFill>
            </a:endParaRPr>
          </a:p>
          <a:p>
            <a:pPr>
              <a:defRPr/>
            </a:pPr>
            <a:r>
              <a:rPr lang="en-US" dirty="0">
                <a:solidFill>
                  <a:srgbClr val="0000CC"/>
                </a:solidFill>
              </a:rPr>
              <a:t>The area under each peak is proportional to the number of protons, and shown by integral trace</a:t>
            </a:r>
          </a:p>
        </p:txBody>
      </p:sp>
      <p:grpSp>
        <p:nvGrpSpPr>
          <p:cNvPr id="3" name="Group 2"/>
          <p:cNvGrpSpPr/>
          <p:nvPr/>
        </p:nvGrpSpPr>
        <p:grpSpPr>
          <a:xfrm>
            <a:off x="304800" y="1209261"/>
            <a:ext cx="8458200" cy="5496339"/>
            <a:chOff x="304800" y="1209261"/>
            <a:chExt cx="8458200" cy="5496339"/>
          </a:xfrm>
        </p:grpSpPr>
        <p:pic>
          <p:nvPicPr>
            <p:cNvPr id="31747" name="Picture 3" descr="13_17"/>
            <p:cNvPicPr>
              <a:picLocks noChangeAspect="1" noChangeArrowheads="1"/>
            </p:cNvPicPr>
            <p:nvPr/>
          </p:nvPicPr>
          <p:blipFill rotWithShape="1">
            <a:blip r:embed="rId2" cstate="print"/>
            <a:srcRect b="6031"/>
            <a:stretch/>
          </p:blipFill>
          <p:spPr bwMode="auto">
            <a:xfrm>
              <a:off x="304800" y="1209261"/>
              <a:ext cx="8458200" cy="2219739"/>
            </a:xfrm>
            <a:prstGeom prst="rect">
              <a:avLst/>
            </a:prstGeom>
            <a:noFill/>
            <a:ln w="9525">
              <a:noFill/>
              <a:miter lim="800000"/>
              <a:headEnd/>
              <a:tailEnd/>
            </a:ln>
          </p:spPr>
        </p:pic>
        <p:pic>
          <p:nvPicPr>
            <p:cNvPr id="31748" name="Picture 4" descr="FG13_19-01"/>
            <p:cNvPicPr>
              <a:picLocks noChangeAspect="1" noChangeArrowheads="1"/>
            </p:cNvPicPr>
            <p:nvPr/>
          </p:nvPicPr>
          <p:blipFill>
            <a:blip r:embed="rId3" cstate="print"/>
            <a:srcRect/>
            <a:stretch>
              <a:fillRect/>
            </a:stretch>
          </p:blipFill>
          <p:spPr bwMode="auto">
            <a:xfrm>
              <a:off x="304800" y="4163211"/>
              <a:ext cx="8458200" cy="2542389"/>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52400"/>
            <a:ext cx="8610600" cy="2000548"/>
          </a:xfrm>
          <a:prstGeom prst="rect">
            <a:avLst/>
          </a:prstGeom>
          <a:noFill/>
        </p:spPr>
        <p:txBody>
          <a:bodyPr wrap="square" rtlCol="0">
            <a:spAutoFit/>
          </a:bodyPr>
          <a:lstStyle/>
          <a:p>
            <a:pPr algn="ctr"/>
            <a:r>
              <a:rPr lang="en-US" sz="2800" b="1" dirty="0" smtClean="0">
                <a:effectLst>
                  <a:outerShdw blurRad="38100" dist="38100" dir="2700000" algn="tl">
                    <a:srgbClr val="000000">
                      <a:alpha val="43137"/>
                    </a:srgbClr>
                  </a:outerShdw>
                </a:effectLst>
                <a:latin typeface="Arial Black" panose="020B0A04020102020204" pitchFamily="34" charset="0"/>
                <a:cs typeface="Tahoma" pitchFamily="34" charset="0"/>
              </a:rPr>
              <a:t>NMR SIGNALS</a:t>
            </a:r>
          </a:p>
          <a:p>
            <a:pPr algn="just"/>
            <a:endParaRPr lang="en-US" sz="2000" b="1" dirty="0" smtClean="0">
              <a:solidFill>
                <a:srgbClr val="0000CC"/>
              </a:solidFill>
              <a:cs typeface="Tahoma" pitchFamily="34" charset="0"/>
            </a:endParaRPr>
          </a:p>
          <a:p>
            <a:pPr algn="just"/>
            <a:r>
              <a:rPr lang="en-US" sz="2000" b="1" dirty="0" smtClean="0">
                <a:solidFill>
                  <a:srgbClr val="0000CC"/>
                </a:solidFill>
                <a:cs typeface="Tahoma" pitchFamily="34" charset="0"/>
              </a:rPr>
              <a:t>Examples</a:t>
            </a:r>
          </a:p>
          <a:p>
            <a:pPr algn="just"/>
            <a:endParaRPr lang="en-US" sz="2000" b="1" dirty="0" smtClean="0">
              <a:solidFill>
                <a:srgbClr val="0000CC"/>
              </a:solidFill>
              <a:cs typeface="Tahoma" pitchFamily="34" charset="0"/>
            </a:endParaRPr>
          </a:p>
          <a:p>
            <a:pPr algn="just"/>
            <a:r>
              <a:rPr lang="en-US" dirty="0" smtClean="0">
                <a:solidFill>
                  <a:srgbClr val="0000CC"/>
                </a:solidFill>
              </a:rPr>
              <a:t>Predict the number of signals expected and their approximate chemical shifts  (disregarding splitting) in the </a:t>
            </a:r>
            <a:r>
              <a:rPr lang="en-US" baseline="30000" dirty="0" smtClean="0">
                <a:solidFill>
                  <a:srgbClr val="0000CC"/>
                </a:solidFill>
              </a:rPr>
              <a:t>1</a:t>
            </a:r>
            <a:r>
              <a:rPr lang="en-US" dirty="0" smtClean="0">
                <a:solidFill>
                  <a:srgbClr val="0000CC"/>
                </a:solidFill>
              </a:rPr>
              <a:t>H-NMR spectrum of the following compounds</a:t>
            </a:r>
            <a:endParaRPr lang="en-US" dirty="0">
              <a:solidFill>
                <a:srgbClr val="0000CC"/>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773006736"/>
              </p:ext>
            </p:extLst>
          </p:nvPr>
        </p:nvGraphicFramePr>
        <p:xfrm>
          <a:off x="322976" y="2343771"/>
          <a:ext cx="8363824" cy="3599829"/>
        </p:xfrm>
        <a:graphic>
          <a:graphicData uri="http://schemas.openxmlformats.org/presentationml/2006/ole">
            <mc:AlternateContent xmlns:mc="http://schemas.openxmlformats.org/markup-compatibility/2006">
              <mc:Choice xmlns:v="urn:schemas-microsoft-com:vml" Requires="v">
                <p:oleObj spid="_x0000_s2123" name="CS ChemDraw Drawing" r:id="rId3" imgW="6432629" imgH="2768870" progId="ChemDraw.Document.6.0">
                  <p:embed/>
                </p:oleObj>
              </mc:Choice>
              <mc:Fallback>
                <p:oleObj name="CS ChemDraw Drawing" r:id="rId3" imgW="6432629" imgH="2768870" progId="ChemDraw.Document.6.0">
                  <p:embed/>
                  <p:pic>
                    <p:nvPicPr>
                      <p:cNvPr id="0" name=""/>
                      <p:cNvPicPr/>
                      <p:nvPr/>
                    </p:nvPicPr>
                    <p:blipFill>
                      <a:blip r:embed="rId4"/>
                      <a:stretch>
                        <a:fillRect/>
                      </a:stretch>
                    </p:blipFill>
                    <p:spPr>
                      <a:xfrm>
                        <a:off x="322976" y="2343771"/>
                        <a:ext cx="8363824" cy="3599829"/>
                      </a:xfrm>
                      <a:prstGeom prst="rect">
                        <a:avLst/>
                      </a:prstGeom>
                    </p:spPr>
                  </p:pic>
                </p:oleObj>
              </mc:Fallback>
            </mc:AlternateContent>
          </a:graphicData>
        </a:graphic>
      </p:graphicFrame>
      <p:sp>
        <p:nvSpPr>
          <p:cNvPr id="6" name="Rectangle 5"/>
          <p:cNvSpPr/>
          <p:nvPr/>
        </p:nvSpPr>
        <p:spPr>
          <a:xfrm>
            <a:off x="2514600" y="5983069"/>
            <a:ext cx="5638800" cy="646331"/>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16.4, 16.5 P. 742, 16.7 to 16.9 P. 747, 16.10 P. 749</a:t>
            </a:r>
          </a:p>
          <a:p>
            <a:r>
              <a:rPr lang="en-US" b="1" dirty="0" smtClean="0">
                <a:solidFill>
                  <a:srgbClr val="2A0015"/>
                </a:solidFill>
                <a:latin typeface="Calibri" pitchFamily="34" charset="0"/>
              </a:rPr>
              <a:t>Problem 16.34 P. 776, 16.48 P. 777</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228600" y="152400"/>
            <a:ext cx="8763000" cy="2092881"/>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SYMMETRY AND TOPICITY</a:t>
            </a:r>
          </a:p>
          <a:p>
            <a:pPr>
              <a:defRPr/>
            </a:pPr>
            <a:endParaRPr lang="en-US" sz="1600" b="1" dirty="0">
              <a:solidFill>
                <a:srgbClr val="003300"/>
              </a:solidFill>
              <a:latin typeface="Tahoma" pitchFamily="34" charset="0"/>
            </a:endParaRPr>
          </a:p>
          <a:p>
            <a:pPr>
              <a:defRPr/>
            </a:pPr>
            <a:r>
              <a:rPr lang="en-US" sz="2000" b="1" dirty="0" err="1">
                <a:solidFill>
                  <a:srgbClr val="003300"/>
                </a:solidFill>
              </a:rPr>
              <a:t>Homotopicity</a:t>
            </a:r>
            <a:endParaRPr lang="en-US" sz="2000" b="1" dirty="0">
              <a:solidFill>
                <a:srgbClr val="003300"/>
              </a:solidFill>
            </a:endParaRPr>
          </a:p>
          <a:p>
            <a:pPr>
              <a:defRPr/>
            </a:pPr>
            <a:endParaRPr lang="en-US" sz="1200" dirty="0">
              <a:solidFill>
                <a:srgbClr val="006600"/>
              </a:solidFill>
            </a:endParaRPr>
          </a:p>
          <a:p>
            <a:pPr algn="just">
              <a:defRPr/>
            </a:pPr>
            <a:r>
              <a:rPr lang="en-US" b="1" i="1" dirty="0">
                <a:solidFill>
                  <a:srgbClr val="006600"/>
                </a:solidFill>
              </a:rPr>
              <a:t>Two protons are said to be homotopic if, by marking only one atom or group (by isotopic substitution; substitute </a:t>
            </a:r>
            <a:r>
              <a:rPr lang="en-US" b="1" i="1" baseline="30000" dirty="0">
                <a:solidFill>
                  <a:srgbClr val="006600"/>
                </a:solidFill>
              </a:rPr>
              <a:t>2</a:t>
            </a:r>
            <a:r>
              <a:rPr lang="en-US" b="1" i="1" dirty="0">
                <a:solidFill>
                  <a:srgbClr val="006600"/>
                </a:solidFill>
              </a:rPr>
              <a:t>H for </a:t>
            </a:r>
            <a:r>
              <a:rPr lang="en-US" b="1" i="1" baseline="30000" dirty="0">
                <a:solidFill>
                  <a:srgbClr val="006600"/>
                </a:solidFill>
              </a:rPr>
              <a:t>1</a:t>
            </a:r>
            <a:r>
              <a:rPr lang="en-US" b="1" i="1" dirty="0">
                <a:solidFill>
                  <a:srgbClr val="006600"/>
                </a:solidFill>
              </a:rPr>
              <a:t>H), we produce the exact same molecule regardless of which </a:t>
            </a:r>
            <a:r>
              <a:rPr lang="en-US" b="1" i="1" baseline="30000" dirty="0">
                <a:solidFill>
                  <a:srgbClr val="006600"/>
                </a:solidFill>
              </a:rPr>
              <a:t>1</a:t>
            </a:r>
            <a:r>
              <a:rPr lang="en-US" b="1" i="1" dirty="0">
                <a:solidFill>
                  <a:srgbClr val="006600"/>
                </a:solidFill>
              </a:rPr>
              <a:t>H is </a:t>
            </a:r>
            <a:r>
              <a:rPr lang="en-US" b="1" i="1" dirty="0" smtClean="0">
                <a:solidFill>
                  <a:srgbClr val="006600"/>
                </a:solidFill>
              </a:rPr>
              <a:t>marked.</a:t>
            </a:r>
            <a:r>
              <a:rPr lang="en-US" sz="1200" i="1" dirty="0">
                <a:solidFill>
                  <a:srgbClr val="006600"/>
                </a:solidFill>
              </a:rPr>
              <a:t> </a:t>
            </a:r>
            <a:r>
              <a:rPr lang="en-US" b="1" i="1" dirty="0" smtClean="0">
                <a:solidFill>
                  <a:srgbClr val="580000"/>
                </a:solidFill>
              </a:rPr>
              <a:t>They </a:t>
            </a:r>
            <a:r>
              <a:rPr lang="en-US" b="1" i="1" dirty="0">
                <a:solidFill>
                  <a:srgbClr val="580000"/>
                </a:solidFill>
              </a:rPr>
              <a:t>are also said to be chemically </a:t>
            </a:r>
            <a:r>
              <a:rPr lang="en-US" b="1" i="1" dirty="0" smtClean="0">
                <a:solidFill>
                  <a:srgbClr val="580000"/>
                </a:solidFill>
              </a:rPr>
              <a:t>equivalent</a:t>
            </a:r>
            <a:r>
              <a:rPr lang="en-US" b="1" i="1" dirty="0" smtClean="0">
                <a:solidFill>
                  <a:srgbClr val="003300"/>
                </a:solidFill>
              </a:rPr>
              <a:t>.</a:t>
            </a:r>
            <a:endParaRPr lang="en-US" sz="1600" b="1" i="1" dirty="0">
              <a:solidFill>
                <a:srgbClr val="003300"/>
              </a:solidFill>
              <a:latin typeface="Tahoma" pitchFamily="34" charset="0"/>
            </a:endParaRPr>
          </a:p>
        </p:txBody>
      </p:sp>
      <p:grpSp>
        <p:nvGrpSpPr>
          <p:cNvPr id="5" name="Group 4"/>
          <p:cNvGrpSpPr/>
          <p:nvPr/>
        </p:nvGrpSpPr>
        <p:grpSpPr>
          <a:xfrm>
            <a:off x="1295400" y="2214503"/>
            <a:ext cx="6400800" cy="4491097"/>
            <a:chOff x="1295400" y="2214503"/>
            <a:chExt cx="6400800" cy="4491097"/>
          </a:xfrm>
        </p:grpSpPr>
        <p:pic>
          <p:nvPicPr>
            <p:cNvPr id="4" name="Picture 2"/>
            <p:cNvPicPr>
              <a:picLocks noChangeAspect="1" noChangeArrowheads="1"/>
            </p:cNvPicPr>
            <p:nvPr/>
          </p:nvPicPr>
          <p:blipFill>
            <a:blip r:embed="rId4"/>
            <a:stretch>
              <a:fillRect/>
            </a:stretch>
          </p:blipFill>
          <p:spPr bwMode="auto">
            <a:xfrm>
              <a:off x="2057400" y="3811598"/>
              <a:ext cx="4495800" cy="1141402"/>
            </a:xfrm>
            <a:prstGeom prst="rect">
              <a:avLst/>
            </a:prstGeom>
            <a:noFill/>
            <a:ln w="9525">
              <a:noFill/>
              <a:miter lim="800000"/>
              <a:headEnd/>
              <a:tailEnd/>
            </a:ln>
          </p:spPr>
        </p:pic>
        <p:graphicFrame>
          <p:nvGraphicFramePr>
            <p:cNvPr id="2" name="Object 1"/>
            <p:cNvGraphicFramePr>
              <a:graphicFrameLocks noChangeAspect="1"/>
            </p:cNvGraphicFramePr>
            <p:nvPr>
              <p:extLst>
                <p:ext uri="{D42A27DB-BD31-4B8C-83A1-F6EECF244321}">
                  <p14:modId xmlns:p14="http://schemas.microsoft.com/office/powerpoint/2010/main" val="1781221364"/>
                </p:ext>
              </p:extLst>
            </p:nvPr>
          </p:nvGraphicFramePr>
          <p:xfrm>
            <a:off x="1295400" y="4986400"/>
            <a:ext cx="6400800" cy="1719200"/>
          </p:xfrm>
          <a:graphic>
            <a:graphicData uri="http://schemas.openxmlformats.org/presentationml/2006/ole">
              <mc:AlternateContent xmlns:mc="http://schemas.openxmlformats.org/markup-compatibility/2006">
                <mc:Choice xmlns:v="urn:schemas-microsoft-com:vml" Requires="v">
                  <p:oleObj spid="_x0000_s3146" name="CS ChemDraw Drawing" r:id="rId5" imgW="5443242" imgH="1462662" progId="ChemDraw.Document.6.0">
                    <p:embed/>
                  </p:oleObj>
                </mc:Choice>
                <mc:Fallback>
                  <p:oleObj name="CS ChemDraw Drawing" r:id="rId5" imgW="5443242" imgH="1462662" progId="ChemDraw.Document.6.0">
                    <p:embed/>
                    <p:pic>
                      <p:nvPicPr>
                        <p:cNvPr id="0" name=""/>
                        <p:cNvPicPr/>
                        <p:nvPr/>
                      </p:nvPicPr>
                      <p:blipFill>
                        <a:blip r:embed="rId6"/>
                        <a:stretch>
                          <a:fillRect/>
                        </a:stretch>
                      </p:blipFill>
                      <p:spPr>
                        <a:xfrm>
                          <a:off x="1295400" y="4986400"/>
                          <a:ext cx="6400800" cy="1719200"/>
                        </a:xfrm>
                        <a:prstGeom prst="rect">
                          <a:avLst/>
                        </a:prstGeom>
                      </p:spPr>
                    </p:pic>
                  </p:oleObj>
                </mc:Fallback>
              </mc:AlternateContent>
            </a:graphicData>
          </a:graphic>
        </p:graphicFrame>
        <p:pic>
          <p:nvPicPr>
            <p:cNvPr id="6" name="Picture 2"/>
            <p:cNvPicPr>
              <a:picLocks noChangeAspect="1" noChangeArrowheads="1"/>
            </p:cNvPicPr>
            <p:nvPr/>
          </p:nvPicPr>
          <p:blipFill>
            <a:blip r:embed="rId7"/>
            <a:stretch>
              <a:fillRect/>
            </a:stretch>
          </p:blipFill>
          <p:spPr bwMode="auto">
            <a:xfrm>
              <a:off x="1409711" y="2214503"/>
              <a:ext cx="5744926" cy="159709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52400" y="152400"/>
            <a:ext cx="8763000" cy="3316292"/>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SYMMETRY AND TOPICITY</a:t>
            </a:r>
          </a:p>
          <a:p>
            <a:pPr>
              <a:spcBef>
                <a:spcPct val="50000"/>
              </a:spcBef>
              <a:defRPr/>
            </a:pPr>
            <a:endParaRPr lang="en-US" sz="1100" b="1" dirty="0" smtClean="0">
              <a:solidFill>
                <a:srgbClr val="003300"/>
              </a:solidFill>
            </a:endParaRPr>
          </a:p>
          <a:p>
            <a:pPr>
              <a:spcBef>
                <a:spcPct val="50000"/>
              </a:spcBef>
              <a:defRPr/>
            </a:pPr>
            <a:r>
              <a:rPr lang="en-US" sz="2000" b="1" dirty="0" err="1" smtClean="0">
                <a:solidFill>
                  <a:srgbClr val="003300"/>
                </a:solidFill>
              </a:rPr>
              <a:t>Enantiotopicity</a:t>
            </a:r>
            <a:endParaRPr lang="en-US" sz="2000" dirty="0" smtClean="0">
              <a:solidFill>
                <a:srgbClr val="003300"/>
              </a:solidFill>
            </a:endParaRPr>
          </a:p>
          <a:p>
            <a:pPr algn="just">
              <a:spcBef>
                <a:spcPct val="50000"/>
              </a:spcBef>
              <a:defRPr/>
            </a:pPr>
            <a:r>
              <a:rPr lang="en-US" b="1" i="1" dirty="0" smtClean="0">
                <a:solidFill>
                  <a:srgbClr val="800000"/>
                </a:solidFill>
              </a:rPr>
              <a:t>Two </a:t>
            </a:r>
            <a:r>
              <a:rPr lang="en-US" b="1" i="1" dirty="0">
                <a:solidFill>
                  <a:srgbClr val="800000"/>
                </a:solidFill>
              </a:rPr>
              <a:t>atoms or groups are said to be </a:t>
            </a:r>
            <a:r>
              <a:rPr lang="en-US" b="1" i="1" dirty="0" err="1">
                <a:solidFill>
                  <a:srgbClr val="800000"/>
                </a:solidFill>
              </a:rPr>
              <a:t>enantiotopic</a:t>
            </a:r>
            <a:r>
              <a:rPr lang="en-US" b="1" i="1" dirty="0">
                <a:solidFill>
                  <a:srgbClr val="800000"/>
                </a:solidFill>
              </a:rPr>
              <a:t> if labeling one of these groups (or atoms) produces a molecule that is mirror image (enantiomer) of the molecule produced when the other atom or group is labeled.</a:t>
            </a:r>
          </a:p>
          <a:p>
            <a:pPr algn="just">
              <a:spcBef>
                <a:spcPct val="50000"/>
              </a:spcBef>
              <a:defRPr/>
            </a:pPr>
            <a:r>
              <a:rPr lang="en-US" dirty="0" smtClean="0">
                <a:solidFill>
                  <a:srgbClr val="0000CC"/>
                </a:solidFill>
              </a:rPr>
              <a:t>One </a:t>
            </a:r>
            <a:r>
              <a:rPr lang="en-US" dirty="0">
                <a:solidFill>
                  <a:srgbClr val="0000CC"/>
                </a:solidFill>
              </a:rPr>
              <a:t>of these atoms or group is </a:t>
            </a:r>
            <a:r>
              <a:rPr lang="en-US" b="1" i="1" dirty="0">
                <a:solidFill>
                  <a:srgbClr val="006600"/>
                </a:solidFill>
              </a:rPr>
              <a:t>Pro-R</a:t>
            </a:r>
            <a:r>
              <a:rPr lang="en-US" b="1" dirty="0">
                <a:solidFill>
                  <a:srgbClr val="660066"/>
                </a:solidFill>
              </a:rPr>
              <a:t> </a:t>
            </a:r>
            <a:r>
              <a:rPr lang="en-US" dirty="0">
                <a:solidFill>
                  <a:srgbClr val="0000CC"/>
                </a:solidFill>
              </a:rPr>
              <a:t>while the other one is </a:t>
            </a:r>
            <a:r>
              <a:rPr lang="en-US" b="1" dirty="0">
                <a:solidFill>
                  <a:srgbClr val="0000CC"/>
                </a:solidFill>
              </a:rPr>
              <a:t> </a:t>
            </a:r>
            <a:r>
              <a:rPr lang="en-US" b="1" i="1" dirty="0">
                <a:solidFill>
                  <a:srgbClr val="006600"/>
                </a:solidFill>
              </a:rPr>
              <a:t>Pro-S</a:t>
            </a:r>
            <a:r>
              <a:rPr lang="en-US" dirty="0" smtClean="0">
                <a:solidFill>
                  <a:srgbClr val="003300"/>
                </a:solidFill>
              </a:rPr>
              <a:t>.</a:t>
            </a:r>
            <a:endParaRPr lang="en-US" dirty="0">
              <a:solidFill>
                <a:schemeClr val="accent2"/>
              </a:solidFill>
            </a:endParaRPr>
          </a:p>
          <a:p>
            <a:pPr algn="just">
              <a:spcBef>
                <a:spcPct val="50000"/>
              </a:spcBef>
              <a:defRPr/>
            </a:pPr>
            <a:r>
              <a:rPr lang="en-US" b="1" i="1" dirty="0">
                <a:solidFill>
                  <a:srgbClr val="580000"/>
                </a:solidFill>
              </a:rPr>
              <a:t>The resonances of NMR-active </a:t>
            </a:r>
            <a:r>
              <a:rPr lang="en-US" b="1" i="1" dirty="0" err="1">
                <a:solidFill>
                  <a:srgbClr val="580000"/>
                </a:solidFill>
              </a:rPr>
              <a:t>enantiotopic</a:t>
            </a:r>
            <a:r>
              <a:rPr lang="en-US" b="1" i="1" dirty="0">
                <a:solidFill>
                  <a:srgbClr val="580000"/>
                </a:solidFill>
              </a:rPr>
              <a:t> groups or atoms will be isochronous in the absence of any </a:t>
            </a:r>
            <a:r>
              <a:rPr lang="en-US" b="1" i="1" dirty="0" err="1">
                <a:solidFill>
                  <a:srgbClr val="580000"/>
                </a:solidFill>
              </a:rPr>
              <a:t>chirality</a:t>
            </a:r>
            <a:r>
              <a:rPr lang="en-US" b="1" i="1" dirty="0">
                <a:solidFill>
                  <a:srgbClr val="580000"/>
                </a:solidFill>
              </a:rPr>
              <a:t> in the molecule</a:t>
            </a:r>
          </a:p>
        </p:txBody>
      </p:sp>
      <p:grpSp>
        <p:nvGrpSpPr>
          <p:cNvPr id="3" name="Group 2"/>
          <p:cNvGrpSpPr/>
          <p:nvPr/>
        </p:nvGrpSpPr>
        <p:grpSpPr>
          <a:xfrm>
            <a:off x="743220" y="3412387"/>
            <a:ext cx="7486380" cy="3293213"/>
            <a:chOff x="590820" y="3412387"/>
            <a:chExt cx="7486380" cy="3293213"/>
          </a:xfrm>
        </p:grpSpPr>
        <p:graphicFrame>
          <p:nvGraphicFramePr>
            <p:cNvPr id="2" name="Object 1"/>
            <p:cNvGraphicFramePr>
              <a:graphicFrameLocks noChangeAspect="1"/>
            </p:cNvGraphicFramePr>
            <p:nvPr>
              <p:extLst>
                <p:ext uri="{D42A27DB-BD31-4B8C-83A1-F6EECF244321}">
                  <p14:modId xmlns:p14="http://schemas.microsoft.com/office/powerpoint/2010/main" val="2538419174"/>
                </p:ext>
              </p:extLst>
            </p:nvPr>
          </p:nvGraphicFramePr>
          <p:xfrm>
            <a:off x="590820" y="5285161"/>
            <a:ext cx="7486380" cy="1420439"/>
          </p:xfrm>
          <a:graphic>
            <a:graphicData uri="http://schemas.openxmlformats.org/presentationml/2006/ole">
              <mc:AlternateContent xmlns:mc="http://schemas.openxmlformats.org/markup-compatibility/2006">
                <mc:Choice xmlns:v="urn:schemas-microsoft-com:vml" Requires="v">
                  <p:oleObj spid="_x0000_s4169" name="CS ChemDraw Drawing" r:id="rId3" imgW="5722148" imgH="1086255" progId="ChemDraw.Document.6.0">
                    <p:embed/>
                  </p:oleObj>
                </mc:Choice>
                <mc:Fallback>
                  <p:oleObj name="CS ChemDraw Drawing" r:id="rId3" imgW="5722148" imgH="1086255" progId="ChemDraw.Document.6.0">
                    <p:embed/>
                    <p:pic>
                      <p:nvPicPr>
                        <p:cNvPr id="0" name=""/>
                        <p:cNvPicPr/>
                        <p:nvPr/>
                      </p:nvPicPr>
                      <p:blipFill>
                        <a:blip r:embed="rId4"/>
                        <a:stretch>
                          <a:fillRect/>
                        </a:stretch>
                      </p:blipFill>
                      <p:spPr>
                        <a:xfrm>
                          <a:off x="590820" y="5285161"/>
                          <a:ext cx="7486380" cy="1420439"/>
                        </a:xfrm>
                        <a:prstGeom prst="rect">
                          <a:avLst/>
                        </a:prstGeom>
                      </p:spPr>
                    </p:pic>
                  </p:oleObj>
                </mc:Fallback>
              </mc:AlternateContent>
            </a:graphicData>
          </a:graphic>
        </p:graphicFrame>
        <p:pic>
          <p:nvPicPr>
            <p:cNvPr id="4" name="Picture 2"/>
            <p:cNvPicPr>
              <a:picLocks noChangeAspect="1" noChangeArrowheads="1"/>
            </p:cNvPicPr>
            <p:nvPr/>
          </p:nvPicPr>
          <p:blipFill>
            <a:blip r:embed="rId5"/>
            <a:stretch>
              <a:fillRect/>
            </a:stretch>
          </p:blipFill>
          <p:spPr bwMode="auto">
            <a:xfrm>
              <a:off x="1276620" y="3412387"/>
              <a:ext cx="6590760" cy="184541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228600" y="152400"/>
            <a:ext cx="8686800" cy="6555641"/>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SYMMETRY AND TOPICITY</a:t>
            </a:r>
          </a:p>
          <a:p>
            <a:pPr>
              <a:defRPr/>
            </a:pPr>
            <a:endParaRPr lang="en-US" sz="900" b="1" dirty="0">
              <a:solidFill>
                <a:srgbClr val="003300"/>
              </a:solidFill>
              <a:latin typeface="Tahoma" pitchFamily="34" charset="0"/>
            </a:endParaRPr>
          </a:p>
          <a:p>
            <a:pPr>
              <a:defRPr/>
            </a:pPr>
            <a:r>
              <a:rPr lang="en-US" sz="2000" b="1" dirty="0" err="1">
                <a:solidFill>
                  <a:srgbClr val="003300"/>
                </a:solidFill>
              </a:rPr>
              <a:t>Diastereotopicity</a:t>
            </a:r>
            <a:endParaRPr lang="en-US" sz="2000" b="1" dirty="0">
              <a:solidFill>
                <a:srgbClr val="003300"/>
              </a:solidFill>
            </a:endParaRPr>
          </a:p>
          <a:p>
            <a:pPr>
              <a:defRPr/>
            </a:pPr>
            <a:endParaRPr lang="en-US" dirty="0">
              <a:solidFill>
                <a:srgbClr val="006600"/>
              </a:solidFill>
            </a:endParaRPr>
          </a:p>
          <a:p>
            <a:pPr algn="just">
              <a:defRPr/>
            </a:pPr>
            <a:r>
              <a:rPr lang="en-US" b="1" i="1" dirty="0">
                <a:solidFill>
                  <a:srgbClr val="580000"/>
                </a:solidFill>
              </a:rPr>
              <a:t>Two atoms or groups are said to be </a:t>
            </a:r>
            <a:r>
              <a:rPr lang="en-US" b="1" i="1" dirty="0" err="1">
                <a:solidFill>
                  <a:srgbClr val="580000"/>
                </a:solidFill>
              </a:rPr>
              <a:t>diastereotopic</a:t>
            </a:r>
            <a:r>
              <a:rPr lang="en-US" b="1" i="1" dirty="0">
                <a:solidFill>
                  <a:srgbClr val="580000"/>
                </a:solidFill>
              </a:rPr>
              <a:t> if the two atoms or groups appear to be related by symmetry, but the isotopic labeling of one of the two atoms or groups produces a different molecule that cannot be superimposed on the molecule produced when the other group or atom is labeled (</a:t>
            </a:r>
            <a:r>
              <a:rPr lang="en-US" b="1" i="1" dirty="0" err="1">
                <a:solidFill>
                  <a:srgbClr val="580000"/>
                </a:solidFill>
              </a:rPr>
              <a:t>diastereomer</a:t>
            </a:r>
            <a:r>
              <a:rPr lang="en-US" b="1" i="1" dirty="0">
                <a:solidFill>
                  <a:srgbClr val="580000"/>
                </a:solidFill>
              </a:rPr>
              <a:t>).</a:t>
            </a:r>
          </a:p>
          <a:p>
            <a:pPr algn="just">
              <a:defRPr/>
            </a:pPr>
            <a:endParaRPr lang="en-US" dirty="0">
              <a:solidFill>
                <a:schemeClr val="accent2"/>
              </a:solidFill>
            </a:endParaRPr>
          </a:p>
          <a:p>
            <a:pPr algn="just">
              <a:defRPr/>
            </a:pPr>
            <a:r>
              <a:rPr lang="en-US" dirty="0">
                <a:solidFill>
                  <a:srgbClr val="0000CC"/>
                </a:solidFill>
              </a:rPr>
              <a:t>The resonances of NMR-active </a:t>
            </a:r>
            <a:r>
              <a:rPr lang="en-US" dirty="0" err="1">
                <a:solidFill>
                  <a:srgbClr val="0000CC"/>
                </a:solidFill>
              </a:rPr>
              <a:t>diastereotopic</a:t>
            </a:r>
            <a:r>
              <a:rPr lang="en-US" dirty="0">
                <a:solidFill>
                  <a:srgbClr val="0000CC"/>
                </a:solidFill>
              </a:rPr>
              <a:t> groups or atoms will be isochronous if the </a:t>
            </a:r>
            <a:r>
              <a:rPr lang="en-US" dirty="0" err="1">
                <a:solidFill>
                  <a:srgbClr val="0000CC"/>
                </a:solidFill>
              </a:rPr>
              <a:t>stereogenic</a:t>
            </a:r>
            <a:r>
              <a:rPr lang="en-US" dirty="0">
                <a:solidFill>
                  <a:srgbClr val="0000CC"/>
                </a:solidFill>
              </a:rPr>
              <a:t> (s) center present in the molecule is very far from these atoms or groups.</a:t>
            </a:r>
          </a:p>
          <a:p>
            <a:pPr algn="just">
              <a:defRPr/>
            </a:pPr>
            <a:endParaRPr lang="en-US" i="1" dirty="0">
              <a:solidFill>
                <a:srgbClr val="660066"/>
              </a:solidFill>
            </a:endParaRPr>
          </a:p>
          <a:p>
            <a:pPr algn="just">
              <a:defRPr/>
            </a:pPr>
            <a:endParaRPr lang="en-US" i="1" dirty="0">
              <a:solidFill>
                <a:srgbClr val="FF3399"/>
              </a:solidFill>
            </a:endParaRPr>
          </a:p>
          <a:p>
            <a:pPr algn="just">
              <a:defRPr/>
            </a:pPr>
            <a:endParaRPr lang="en-US" i="1" dirty="0">
              <a:solidFill>
                <a:srgbClr val="FF3399"/>
              </a:solidFill>
            </a:endParaRPr>
          </a:p>
          <a:p>
            <a:pPr algn="just">
              <a:defRPr/>
            </a:pPr>
            <a:endParaRPr lang="en-US" i="1" dirty="0">
              <a:solidFill>
                <a:srgbClr val="FF3399"/>
              </a:solidFill>
            </a:endParaRPr>
          </a:p>
          <a:p>
            <a:pPr algn="just">
              <a:defRPr/>
            </a:pPr>
            <a:endParaRPr lang="en-US" i="1" dirty="0">
              <a:solidFill>
                <a:srgbClr val="FF3399"/>
              </a:solidFill>
            </a:endParaRPr>
          </a:p>
          <a:p>
            <a:pPr algn="just">
              <a:defRPr/>
            </a:pPr>
            <a:endParaRPr lang="en-US" i="1" dirty="0">
              <a:solidFill>
                <a:srgbClr val="FF3399"/>
              </a:solidFill>
            </a:endParaRPr>
          </a:p>
          <a:p>
            <a:pPr algn="just">
              <a:defRPr/>
            </a:pPr>
            <a:endParaRPr lang="en-US" i="1" dirty="0">
              <a:solidFill>
                <a:srgbClr val="FF3399"/>
              </a:solidFill>
            </a:endParaRPr>
          </a:p>
          <a:p>
            <a:pPr algn="just">
              <a:defRPr/>
            </a:pPr>
            <a:endParaRPr lang="en-US" b="1" i="1" dirty="0">
              <a:solidFill>
                <a:schemeClr val="accent2"/>
              </a:solidFill>
            </a:endParaRPr>
          </a:p>
          <a:p>
            <a:pPr algn="just">
              <a:defRPr/>
            </a:pPr>
            <a:r>
              <a:rPr lang="en-US" b="1" i="1" dirty="0">
                <a:solidFill>
                  <a:srgbClr val="003300"/>
                </a:solidFill>
              </a:rPr>
              <a:t>Magnetic equivalence </a:t>
            </a:r>
            <a:r>
              <a:rPr lang="en-US" i="1" dirty="0">
                <a:solidFill>
                  <a:srgbClr val="006600"/>
                </a:solidFill>
              </a:rPr>
              <a:t>(quite rare because its definition is too restrictive)</a:t>
            </a:r>
          </a:p>
          <a:p>
            <a:pPr algn="just">
              <a:defRPr/>
            </a:pPr>
            <a:endParaRPr lang="en-US" b="1" dirty="0">
              <a:solidFill>
                <a:schemeClr val="accent2"/>
              </a:solidFill>
            </a:endParaRPr>
          </a:p>
          <a:p>
            <a:pPr algn="just">
              <a:defRPr/>
            </a:pPr>
            <a:r>
              <a:rPr lang="en-US" b="1" i="1" dirty="0">
                <a:solidFill>
                  <a:srgbClr val="580000"/>
                </a:solidFill>
              </a:rPr>
              <a:t>Two atoms are said to be magnetically equivalent if they have the exact same geometrical relationship to every NMR-active atom in the molecule.</a:t>
            </a:r>
          </a:p>
        </p:txBody>
      </p:sp>
      <p:graphicFrame>
        <p:nvGraphicFramePr>
          <p:cNvPr id="2" name="Object 1"/>
          <p:cNvGraphicFramePr>
            <a:graphicFrameLocks noChangeAspect="1"/>
          </p:cNvGraphicFramePr>
          <p:nvPr>
            <p:extLst>
              <p:ext uri="{D42A27DB-BD31-4B8C-83A1-F6EECF244321}">
                <p14:modId xmlns:p14="http://schemas.microsoft.com/office/powerpoint/2010/main" val="3762662242"/>
              </p:ext>
            </p:extLst>
          </p:nvPr>
        </p:nvGraphicFramePr>
        <p:xfrm>
          <a:off x="1729120" y="3430220"/>
          <a:ext cx="5128880" cy="1734833"/>
        </p:xfrm>
        <a:graphic>
          <a:graphicData uri="http://schemas.openxmlformats.org/presentationml/2006/ole">
            <mc:AlternateContent xmlns:mc="http://schemas.openxmlformats.org/markup-compatibility/2006">
              <mc:Choice xmlns:v="urn:schemas-microsoft-com:vml" Requires="v">
                <p:oleObj spid="_x0000_s5192" name="CS ChemDraw Drawing" r:id="rId3" imgW="3768461" imgH="1275134" progId="ChemDraw.Document.6.0">
                  <p:embed/>
                </p:oleObj>
              </mc:Choice>
              <mc:Fallback>
                <p:oleObj name="CS ChemDraw Drawing" r:id="rId3" imgW="3768461" imgH="1275134" progId="ChemDraw.Document.6.0">
                  <p:embed/>
                  <p:pic>
                    <p:nvPicPr>
                      <p:cNvPr id="0" name=""/>
                      <p:cNvPicPr/>
                      <p:nvPr/>
                    </p:nvPicPr>
                    <p:blipFill>
                      <a:blip r:embed="rId4"/>
                      <a:stretch>
                        <a:fillRect/>
                      </a:stretch>
                    </p:blipFill>
                    <p:spPr>
                      <a:xfrm>
                        <a:off x="1729120" y="3430220"/>
                        <a:ext cx="5128880" cy="173483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ext Box 4"/>
          <p:cNvSpPr txBox="1">
            <a:spLocks noChangeArrowheads="1"/>
          </p:cNvSpPr>
          <p:nvPr/>
        </p:nvSpPr>
        <p:spPr bwMode="auto">
          <a:xfrm>
            <a:off x="228600" y="152400"/>
            <a:ext cx="8610600" cy="6440225"/>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DISCOVERY </a:t>
            </a:r>
            <a:r>
              <a:rPr lang="en-US" sz="2800" b="1" dirty="0" smtClean="0">
                <a:effectLst>
                  <a:outerShdw blurRad="38100" dist="38100" dir="2700000" algn="tl">
                    <a:srgbClr val="C0C0C0"/>
                  </a:outerShdw>
                </a:effectLst>
                <a:latin typeface="Arial Black" panose="020B0A04020102020204" pitchFamily="34" charset="0"/>
              </a:rPr>
              <a:t>OF </a:t>
            </a:r>
            <a:r>
              <a:rPr lang="en-US" sz="2800" b="1" dirty="0">
                <a:effectLst>
                  <a:outerShdw blurRad="38100" dist="38100" dir="2700000" algn="tl">
                    <a:srgbClr val="C0C0C0"/>
                  </a:outerShdw>
                </a:effectLst>
                <a:latin typeface="Arial Black" panose="020B0A04020102020204" pitchFamily="34" charset="0"/>
              </a:rPr>
              <a:t>THE NMR</a:t>
            </a:r>
          </a:p>
          <a:p>
            <a:pPr>
              <a:spcBef>
                <a:spcPct val="50000"/>
              </a:spcBef>
              <a:defRPr/>
            </a:pPr>
            <a:endParaRPr lang="en-US" sz="1000" dirty="0">
              <a:solidFill>
                <a:srgbClr val="3333FF"/>
              </a:solidFill>
              <a:latin typeface="Tahoma" pitchFamily="34" charset="0"/>
            </a:endParaRPr>
          </a:p>
          <a:p>
            <a:pPr algn="just">
              <a:spcBef>
                <a:spcPct val="50000"/>
              </a:spcBef>
              <a:defRPr/>
            </a:pPr>
            <a:r>
              <a:rPr lang="en-US" dirty="0">
                <a:solidFill>
                  <a:srgbClr val="0000CC"/>
                </a:solidFill>
              </a:rPr>
              <a:t>Around 1946, two research groups (</a:t>
            </a:r>
            <a:r>
              <a:rPr lang="en-US" b="1" dirty="0">
                <a:solidFill>
                  <a:srgbClr val="006600"/>
                </a:solidFill>
              </a:rPr>
              <a:t>Bloch’s</a:t>
            </a:r>
            <a:r>
              <a:rPr lang="en-US" dirty="0">
                <a:solidFill>
                  <a:srgbClr val="0000CC"/>
                </a:solidFill>
              </a:rPr>
              <a:t> and </a:t>
            </a:r>
            <a:r>
              <a:rPr lang="en-US" b="1" dirty="0">
                <a:solidFill>
                  <a:srgbClr val="006600"/>
                </a:solidFill>
              </a:rPr>
              <a:t>Purcell’s</a:t>
            </a:r>
            <a:r>
              <a:rPr lang="en-US" dirty="0">
                <a:solidFill>
                  <a:srgbClr val="0000CC"/>
                </a:solidFill>
              </a:rPr>
              <a:t>) independently observed nuclear resonance signals for the first time, and they were jointly awarded the Nobel Prize for Physics in 1952 for their discovery.</a:t>
            </a:r>
          </a:p>
          <a:p>
            <a:pPr algn="just">
              <a:spcBef>
                <a:spcPct val="50000"/>
              </a:spcBef>
              <a:defRPr/>
            </a:pPr>
            <a:endParaRPr lang="en-US" sz="1200" dirty="0">
              <a:solidFill>
                <a:srgbClr val="0000CC"/>
              </a:solidFill>
            </a:endParaRPr>
          </a:p>
          <a:p>
            <a:pPr algn="just">
              <a:spcBef>
                <a:spcPct val="50000"/>
              </a:spcBef>
              <a:defRPr/>
            </a:pPr>
            <a:r>
              <a:rPr lang="en-US" dirty="0">
                <a:solidFill>
                  <a:srgbClr val="0000CC"/>
                </a:solidFill>
              </a:rPr>
              <a:t>During the first three decades of NMR spectroscopy all measurements relied on </a:t>
            </a:r>
            <a:r>
              <a:rPr lang="en-US" b="1" i="1" dirty="0">
                <a:solidFill>
                  <a:srgbClr val="006600"/>
                </a:solidFill>
              </a:rPr>
              <a:t>one-dimensional</a:t>
            </a:r>
            <a:r>
              <a:rPr lang="en-US" dirty="0">
                <a:solidFill>
                  <a:srgbClr val="003300"/>
                </a:solidFill>
              </a:rPr>
              <a:t> </a:t>
            </a:r>
            <a:r>
              <a:rPr lang="en-US" dirty="0">
                <a:solidFill>
                  <a:srgbClr val="0000CC"/>
                </a:solidFill>
              </a:rPr>
              <a:t>modes until the development of </a:t>
            </a:r>
            <a:r>
              <a:rPr lang="en-US" b="1" i="1" dirty="0">
                <a:solidFill>
                  <a:srgbClr val="006600"/>
                </a:solidFill>
              </a:rPr>
              <a:t>two-dimensional</a:t>
            </a:r>
            <a:r>
              <a:rPr lang="en-US" dirty="0">
                <a:solidFill>
                  <a:srgbClr val="003300"/>
                </a:solidFill>
              </a:rPr>
              <a:t> </a:t>
            </a:r>
            <a:r>
              <a:rPr lang="en-US" dirty="0">
                <a:solidFill>
                  <a:srgbClr val="0000CC"/>
                </a:solidFill>
              </a:rPr>
              <a:t>NMR experiments during the 1970s.</a:t>
            </a:r>
          </a:p>
          <a:p>
            <a:pPr algn="just">
              <a:spcBef>
                <a:spcPct val="50000"/>
              </a:spcBef>
              <a:defRPr/>
            </a:pPr>
            <a:endParaRPr lang="en-US" sz="1200" dirty="0">
              <a:solidFill>
                <a:srgbClr val="0000CC"/>
              </a:solidFill>
            </a:endParaRPr>
          </a:p>
          <a:p>
            <a:pPr algn="just">
              <a:spcBef>
                <a:spcPct val="50000"/>
              </a:spcBef>
              <a:defRPr/>
            </a:pPr>
            <a:r>
              <a:rPr lang="en-US" dirty="0">
                <a:solidFill>
                  <a:srgbClr val="0000CC"/>
                </a:solidFill>
              </a:rPr>
              <a:t>Recently it has even become possible to perform experiments with three or more dimensions, although these are far from being routine techniques.</a:t>
            </a:r>
          </a:p>
          <a:p>
            <a:pPr algn="just">
              <a:spcBef>
                <a:spcPct val="50000"/>
              </a:spcBef>
              <a:defRPr/>
            </a:pPr>
            <a:endParaRPr lang="en-US" sz="1200" dirty="0">
              <a:solidFill>
                <a:srgbClr val="0000CC"/>
              </a:solidFill>
            </a:endParaRPr>
          </a:p>
          <a:p>
            <a:pPr algn="just">
              <a:spcBef>
                <a:spcPct val="50000"/>
              </a:spcBef>
              <a:defRPr/>
            </a:pPr>
            <a:r>
              <a:rPr lang="en-US" dirty="0">
                <a:solidFill>
                  <a:srgbClr val="0000CC"/>
                </a:solidFill>
              </a:rPr>
              <a:t>The importance of the position that NMR spectroscopy now occupies can be illustrated by the awards of Nobel </a:t>
            </a:r>
            <a:r>
              <a:rPr lang="en-US" dirty="0" smtClean="0">
                <a:solidFill>
                  <a:srgbClr val="0000CC"/>
                </a:solidFill>
              </a:rPr>
              <a:t>Prizes</a:t>
            </a:r>
          </a:p>
          <a:p>
            <a:pPr marL="285750" indent="-285750" algn="just">
              <a:spcBef>
                <a:spcPct val="50000"/>
              </a:spcBef>
              <a:buFont typeface="Wingdings" panose="05000000000000000000" pitchFamily="2" charset="2"/>
              <a:buChar char="q"/>
              <a:defRPr/>
            </a:pPr>
            <a:r>
              <a:rPr lang="en-US" b="1" i="1" dirty="0" smtClean="0">
                <a:solidFill>
                  <a:srgbClr val="580000"/>
                </a:solidFill>
              </a:rPr>
              <a:t>In Chemistry in 1991 to R. R. Ernst and in 2002 to K. </a:t>
            </a:r>
            <a:r>
              <a:rPr lang="en-US" b="1" i="1" dirty="0" err="1" smtClean="0">
                <a:solidFill>
                  <a:srgbClr val="580000"/>
                </a:solidFill>
              </a:rPr>
              <a:t>W</a:t>
            </a:r>
            <a:r>
              <a:rPr lang="en-US" b="1" i="1" dirty="0" err="1" smtClean="0">
                <a:solidFill>
                  <a:srgbClr val="580000"/>
                </a:solidFill>
                <a:cs typeface="Tahoma" pitchFamily="34" charset="0"/>
              </a:rPr>
              <a:t>üthrich</a:t>
            </a:r>
            <a:r>
              <a:rPr lang="en-US" b="1" i="1" dirty="0" smtClean="0">
                <a:solidFill>
                  <a:srgbClr val="580000"/>
                </a:solidFill>
                <a:cs typeface="Tahoma" pitchFamily="34" charset="0"/>
              </a:rPr>
              <a:t> for their </a:t>
            </a:r>
            <a:r>
              <a:rPr lang="en-US" b="1" i="1" dirty="0" smtClean="0">
                <a:solidFill>
                  <a:srgbClr val="580000"/>
                </a:solidFill>
              </a:rPr>
              <a:t>pioneering research on NMR methods in chemistry and biochemistry</a:t>
            </a:r>
          </a:p>
          <a:p>
            <a:pPr marL="171450" indent="-171450" algn="just">
              <a:spcBef>
                <a:spcPct val="50000"/>
              </a:spcBef>
              <a:buFont typeface="Wingdings" panose="05000000000000000000" pitchFamily="2" charset="2"/>
              <a:buChar char="q"/>
              <a:defRPr/>
            </a:pPr>
            <a:endParaRPr lang="en-US" sz="900" b="1" i="1" dirty="0" smtClean="0">
              <a:solidFill>
                <a:srgbClr val="580000"/>
              </a:solidFill>
              <a:cs typeface="Tahoma" pitchFamily="34" charset="0"/>
            </a:endParaRPr>
          </a:p>
          <a:p>
            <a:pPr marL="285750" indent="-285750" algn="just">
              <a:spcBef>
                <a:spcPct val="50000"/>
              </a:spcBef>
              <a:buFont typeface="Wingdings" panose="05000000000000000000" pitchFamily="2" charset="2"/>
              <a:buChar char="q"/>
              <a:defRPr/>
            </a:pPr>
            <a:r>
              <a:rPr lang="en-US" b="1" i="1" dirty="0" smtClean="0">
                <a:solidFill>
                  <a:srgbClr val="580000"/>
                </a:solidFill>
                <a:cs typeface="Tahoma" pitchFamily="34" charset="0"/>
              </a:rPr>
              <a:t>In Medicine in 2003 to L. </a:t>
            </a:r>
            <a:r>
              <a:rPr lang="en-US" b="1" i="1" dirty="0" err="1" smtClean="0">
                <a:solidFill>
                  <a:srgbClr val="580000"/>
                </a:solidFill>
                <a:cs typeface="Tahoma" pitchFamily="34" charset="0"/>
              </a:rPr>
              <a:t>Lauterbur</a:t>
            </a:r>
            <a:r>
              <a:rPr lang="en-US" b="1" i="1" dirty="0" smtClean="0">
                <a:solidFill>
                  <a:srgbClr val="580000"/>
                </a:solidFill>
                <a:cs typeface="Tahoma" pitchFamily="34" charset="0"/>
              </a:rPr>
              <a:t> and P. Mansfield for their pioneering research on NMR methods in medicine</a:t>
            </a:r>
            <a:endParaRPr lang="en-US" sz="900" dirty="0">
              <a:solidFill>
                <a:srgbClr val="58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228600" y="152400"/>
            <a:ext cx="8686800" cy="6555641"/>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SYMMETRY AND TOPICITY</a:t>
            </a:r>
          </a:p>
          <a:p>
            <a:pPr>
              <a:defRPr/>
            </a:pPr>
            <a:endParaRPr lang="en-US" sz="800" b="1" dirty="0">
              <a:solidFill>
                <a:srgbClr val="003300"/>
              </a:solidFill>
              <a:latin typeface="Tahoma" pitchFamily="34" charset="0"/>
            </a:endParaRPr>
          </a:p>
          <a:p>
            <a:pPr>
              <a:defRPr/>
            </a:pPr>
            <a:r>
              <a:rPr lang="en-US" sz="2000" b="1" dirty="0" err="1">
                <a:solidFill>
                  <a:srgbClr val="003300"/>
                </a:solidFill>
              </a:rPr>
              <a:t>Diastereotopicity</a:t>
            </a:r>
            <a:endParaRPr lang="en-US" sz="2000" b="1" dirty="0">
              <a:solidFill>
                <a:srgbClr val="003300"/>
              </a:solidFill>
            </a:endParaRPr>
          </a:p>
          <a:p>
            <a:pPr>
              <a:defRPr/>
            </a:pPr>
            <a:endParaRPr lang="en-US" dirty="0">
              <a:solidFill>
                <a:srgbClr val="0000CC"/>
              </a:solidFill>
            </a:endParaRPr>
          </a:p>
          <a:p>
            <a:pPr algn="just">
              <a:defRPr/>
            </a:pPr>
            <a:r>
              <a:rPr lang="en-US" dirty="0">
                <a:solidFill>
                  <a:srgbClr val="0000CC"/>
                </a:solidFill>
              </a:rPr>
              <a:t>Replacing the </a:t>
            </a:r>
            <a:r>
              <a:rPr lang="en-US" dirty="0" err="1">
                <a:solidFill>
                  <a:srgbClr val="0000CC"/>
                </a:solidFill>
              </a:rPr>
              <a:t>cis</a:t>
            </a:r>
            <a:r>
              <a:rPr lang="en-US" dirty="0">
                <a:solidFill>
                  <a:srgbClr val="0000CC"/>
                </a:solidFill>
              </a:rPr>
              <a:t> hydrogen gives the </a:t>
            </a:r>
            <a:r>
              <a:rPr lang="en-US" dirty="0" err="1">
                <a:solidFill>
                  <a:srgbClr val="0000CC"/>
                </a:solidFill>
              </a:rPr>
              <a:t>cis</a:t>
            </a:r>
            <a:r>
              <a:rPr lang="en-US" dirty="0">
                <a:solidFill>
                  <a:srgbClr val="0000CC"/>
                </a:solidFill>
              </a:rPr>
              <a:t> </a:t>
            </a:r>
            <a:r>
              <a:rPr lang="en-US" dirty="0" err="1">
                <a:solidFill>
                  <a:srgbClr val="0000CC"/>
                </a:solidFill>
              </a:rPr>
              <a:t>diastereomer</a:t>
            </a:r>
            <a:r>
              <a:rPr lang="en-US" dirty="0">
                <a:solidFill>
                  <a:srgbClr val="0000CC"/>
                </a:solidFill>
              </a:rPr>
              <a:t>, and replacing the trans hydrogen makes the trans </a:t>
            </a:r>
            <a:r>
              <a:rPr lang="en-US" dirty="0" err="1">
                <a:solidFill>
                  <a:srgbClr val="0000CC"/>
                </a:solidFill>
              </a:rPr>
              <a:t>diastereomer</a:t>
            </a:r>
            <a:r>
              <a:rPr lang="en-US" dirty="0">
                <a:solidFill>
                  <a:srgbClr val="0000CC"/>
                </a:solidFill>
              </a:rPr>
              <a:t>.</a:t>
            </a:r>
          </a:p>
          <a:p>
            <a:pPr algn="just">
              <a:defRPr/>
            </a:pPr>
            <a:r>
              <a:rPr lang="en-US" dirty="0">
                <a:solidFill>
                  <a:schemeClr val="accent2"/>
                </a:solidFill>
              </a:rPr>
              <a:t>  </a:t>
            </a:r>
          </a:p>
          <a:p>
            <a:pPr algn="just">
              <a:defRPr/>
            </a:pPr>
            <a:endParaRPr lang="en-US" dirty="0">
              <a:solidFill>
                <a:schemeClr val="accent2"/>
              </a:solidFill>
            </a:endParaRPr>
          </a:p>
          <a:p>
            <a:pPr algn="just">
              <a:defRPr/>
            </a:pPr>
            <a:r>
              <a:rPr lang="en-US" b="1" i="1" dirty="0">
                <a:solidFill>
                  <a:srgbClr val="580000"/>
                </a:solidFill>
              </a:rPr>
              <a:t>Because the two imaginary products are </a:t>
            </a:r>
            <a:r>
              <a:rPr lang="en-US" b="1" i="1" dirty="0" err="1">
                <a:solidFill>
                  <a:srgbClr val="580000"/>
                </a:solidFill>
              </a:rPr>
              <a:t>diastereomers</a:t>
            </a:r>
            <a:r>
              <a:rPr lang="en-US" b="1" i="1" dirty="0">
                <a:solidFill>
                  <a:srgbClr val="580000"/>
                </a:solidFill>
              </a:rPr>
              <a:t>, these protons are called </a:t>
            </a:r>
            <a:r>
              <a:rPr lang="en-US" b="1" i="1" dirty="0" err="1">
                <a:solidFill>
                  <a:srgbClr val="580000"/>
                </a:solidFill>
              </a:rPr>
              <a:t>diastereotopic</a:t>
            </a:r>
            <a:r>
              <a:rPr lang="en-US" b="1" i="1" dirty="0">
                <a:solidFill>
                  <a:srgbClr val="580000"/>
                </a:solidFill>
              </a:rPr>
              <a:t> protons.</a:t>
            </a:r>
            <a:r>
              <a:rPr lang="en-US" b="1" dirty="0">
                <a:solidFill>
                  <a:srgbClr val="580000"/>
                </a:solidFill>
              </a:rPr>
              <a:t> </a:t>
            </a:r>
          </a:p>
          <a:p>
            <a:pPr algn="just">
              <a:defRPr/>
            </a:pPr>
            <a:endParaRPr lang="en-US" dirty="0">
              <a:solidFill>
                <a:srgbClr val="800000"/>
              </a:solidFill>
            </a:endParaRPr>
          </a:p>
          <a:p>
            <a:pPr algn="just">
              <a:defRPr/>
            </a:pPr>
            <a:endParaRPr lang="en-US" dirty="0">
              <a:solidFill>
                <a:srgbClr val="660066"/>
              </a:solidFill>
            </a:endParaRPr>
          </a:p>
          <a:p>
            <a:pPr algn="just">
              <a:defRPr/>
            </a:pPr>
            <a:r>
              <a:rPr lang="en-US" dirty="0" err="1">
                <a:solidFill>
                  <a:srgbClr val="0000CC"/>
                </a:solidFill>
              </a:rPr>
              <a:t>Diastereotopic</a:t>
            </a:r>
            <a:r>
              <a:rPr lang="en-US" dirty="0">
                <a:solidFill>
                  <a:srgbClr val="0000CC"/>
                </a:solidFill>
              </a:rPr>
              <a:t> </a:t>
            </a:r>
            <a:r>
              <a:rPr lang="en-US" dirty="0" err="1">
                <a:solidFill>
                  <a:srgbClr val="0000CC"/>
                </a:solidFill>
              </a:rPr>
              <a:t>hydrogens</a:t>
            </a:r>
            <a:r>
              <a:rPr lang="en-US" dirty="0">
                <a:solidFill>
                  <a:srgbClr val="0000CC"/>
                </a:solidFill>
              </a:rPr>
              <a:t> are capable of splitting each other</a:t>
            </a:r>
          </a:p>
          <a:p>
            <a:pPr algn="just">
              <a:defRPr/>
            </a:pPr>
            <a:endParaRPr lang="en-US" sz="800" dirty="0">
              <a:solidFill>
                <a:schemeClr val="accent2"/>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1600" i="1" dirty="0">
              <a:solidFill>
                <a:srgbClr val="FF3399"/>
              </a:solidFill>
              <a:latin typeface="Tahoma" pitchFamily="34" charset="0"/>
            </a:endParaRPr>
          </a:p>
          <a:p>
            <a:pPr algn="just">
              <a:defRPr/>
            </a:pPr>
            <a:endParaRPr lang="en-US" sz="800" b="1" dirty="0">
              <a:solidFill>
                <a:schemeClr val="accent2"/>
              </a:solidFill>
              <a:latin typeface="Tahoma" pitchFamily="34" charset="0"/>
            </a:endParaRPr>
          </a:p>
          <a:p>
            <a:pPr algn="just">
              <a:defRPr/>
            </a:pPr>
            <a:endParaRPr lang="en-US" sz="800" b="1" dirty="0">
              <a:solidFill>
                <a:schemeClr val="accent2"/>
              </a:solidFill>
              <a:latin typeface="Tahoma" pitchFamily="34" charset="0"/>
            </a:endParaRPr>
          </a:p>
        </p:txBody>
      </p:sp>
      <p:pic>
        <p:nvPicPr>
          <p:cNvPr id="32771" name="Picture 3" descr="13_34-07UN"/>
          <p:cNvPicPr>
            <a:picLocks noChangeAspect="1" noChangeArrowheads="1"/>
          </p:cNvPicPr>
          <p:nvPr/>
        </p:nvPicPr>
        <p:blipFill rotWithShape="1">
          <a:blip r:embed="rId2" cstate="print"/>
          <a:srcRect b="8933"/>
          <a:stretch/>
        </p:blipFill>
        <p:spPr bwMode="auto">
          <a:xfrm>
            <a:off x="457200" y="4146550"/>
            <a:ext cx="8305800" cy="2330450"/>
          </a:xfrm>
          <a:prstGeom prst="rect">
            <a:avLst/>
          </a:prstGeom>
          <a:noFill/>
          <a:ln w="9525">
            <a:noFill/>
            <a:miter lim="800000"/>
            <a:headEnd/>
            <a:tailEnd/>
          </a:ln>
        </p:spPr>
      </p:pic>
      <p:sp>
        <p:nvSpPr>
          <p:cNvPr id="4" name="Rectangle 3"/>
          <p:cNvSpPr/>
          <p:nvPr/>
        </p:nvSpPr>
        <p:spPr>
          <a:xfrm>
            <a:off x="6477000" y="649069"/>
            <a:ext cx="2286000" cy="369332"/>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Problem 16.40 P. 776</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600" y="152400"/>
            <a:ext cx="8610600" cy="1877437"/>
          </a:xfrm>
          <a:prstGeom prst="rect">
            <a:avLst/>
          </a:prstGeom>
          <a:noFill/>
          <a:ln w="9525">
            <a:noFill/>
            <a:miter lim="800000"/>
            <a:headEnd/>
            <a:tailEnd/>
          </a:ln>
          <a:effectLst/>
        </p:spPr>
        <p:txBody>
          <a:bodyPr wrap="square">
            <a:spAutoFit/>
          </a:bodyPr>
          <a:lstStyle/>
          <a:p>
            <a:pPr algn="ctr">
              <a:spcBef>
                <a:spcPct val="50000"/>
              </a:spcBef>
              <a:defRPr/>
            </a:pPr>
            <a:r>
              <a:rPr lang="en-US" sz="2800" b="1" dirty="0">
                <a:solidFill>
                  <a:srgbClr val="003300"/>
                </a:solidFill>
                <a:effectLst>
                  <a:outerShdw blurRad="38100" dist="38100" dir="2700000" algn="tl">
                    <a:srgbClr val="C0C0C0"/>
                  </a:outerShdw>
                </a:effectLst>
                <a:latin typeface="Arial Black" panose="020B0A04020102020204" pitchFamily="34" charset="0"/>
              </a:rPr>
              <a:t>SPIN-SPIN COUPLING</a:t>
            </a:r>
            <a:endParaRPr lang="en-US" sz="2800" b="1" dirty="0">
              <a:effectLst>
                <a:outerShdw blurRad="38100" dist="38100" dir="2700000" algn="tl">
                  <a:srgbClr val="C0C0C0"/>
                </a:outerShdw>
              </a:effectLst>
              <a:latin typeface="Arial Black" panose="020B0A04020102020204" pitchFamily="34" charset="0"/>
            </a:endParaRPr>
          </a:p>
          <a:p>
            <a:pPr>
              <a:defRPr/>
            </a:pPr>
            <a:endParaRPr lang="en-US" sz="1200" dirty="0">
              <a:solidFill>
                <a:srgbClr val="0000CC"/>
              </a:solidFill>
              <a:latin typeface="Tahoma" pitchFamily="34" charset="0"/>
            </a:endParaRPr>
          </a:p>
          <a:p>
            <a:pPr algn="just">
              <a:defRPr/>
            </a:pPr>
            <a:r>
              <a:rPr lang="en-US" dirty="0">
                <a:solidFill>
                  <a:srgbClr val="0000CC"/>
                </a:solidFill>
              </a:rPr>
              <a:t>Nonequivalent protons on adjacent carbons have magnetic fields that may align with or oppose the external field. This magnetic coupling causes the proton to absorb slightly downfield when the external field is reinforced and slightly </a:t>
            </a:r>
            <a:r>
              <a:rPr lang="en-US" dirty="0" err="1">
                <a:solidFill>
                  <a:srgbClr val="0000CC"/>
                </a:solidFill>
              </a:rPr>
              <a:t>upfield</a:t>
            </a:r>
            <a:r>
              <a:rPr lang="en-US" dirty="0">
                <a:solidFill>
                  <a:srgbClr val="0000CC"/>
                </a:solidFill>
              </a:rPr>
              <a:t> when the external field is opposed. Since all these possibilities exist, signal is split.</a:t>
            </a:r>
          </a:p>
        </p:txBody>
      </p:sp>
      <p:grpSp>
        <p:nvGrpSpPr>
          <p:cNvPr id="3" name="Group 2"/>
          <p:cNvGrpSpPr/>
          <p:nvPr/>
        </p:nvGrpSpPr>
        <p:grpSpPr>
          <a:xfrm>
            <a:off x="698862" y="1994927"/>
            <a:ext cx="7757871" cy="4768024"/>
            <a:chOff x="724988" y="1994927"/>
            <a:chExt cx="7757871" cy="4768024"/>
          </a:xfrm>
        </p:grpSpPr>
        <p:pic>
          <p:nvPicPr>
            <p:cNvPr id="5" name="Picture 3"/>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724988" y="2566782"/>
              <a:ext cx="3684711" cy="1933246"/>
            </a:xfrm>
            <a:prstGeom prst="rect">
              <a:avLst/>
            </a:prstGeom>
            <a:noFill/>
            <a:ln w="9525">
              <a:noFill/>
              <a:miter lim="800000"/>
              <a:headEnd/>
              <a:tailEnd/>
            </a:ln>
          </p:spPr>
        </p:pic>
        <p:pic>
          <p:nvPicPr>
            <p:cNvPr id="6" name="Picture 3"/>
            <p:cNvPicPr>
              <a:picLocks noChangeAspect="1" noChangeArrowheads="1"/>
            </p:cNvPicPr>
            <p:nvPr/>
          </p:nvPicPr>
          <p:blipFill>
            <a:blip r:embed="rId3"/>
            <a:stretch>
              <a:fillRect/>
            </a:stretch>
          </p:blipFill>
          <p:spPr bwMode="auto">
            <a:xfrm>
              <a:off x="4693822" y="2395037"/>
              <a:ext cx="3789037" cy="1739792"/>
            </a:xfrm>
            <a:prstGeom prst="rect">
              <a:avLst/>
            </a:prstGeom>
            <a:noFill/>
            <a:ln w="9525">
              <a:noFill/>
              <a:miter lim="800000"/>
              <a:headEnd/>
              <a:tailEnd/>
            </a:ln>
          </p:spPr>
        </p:pic>
        <p:sp>
          <p:nvSpPr>
            <p:cNvPr id="9" name="Text Box 6"/>
            <p:cNvSpPr txBox="1">
              <a:spLocks noChangeArrowheads="1"/>
            </p:cNvSpPr>
            <p:nvPr/>
          </p:nvSpPr>
          <p:spPr bwMode="auto">
            <a:xfrm>
              <a:off x="1714499" y="1994927"/>
              <a:ext cx="5921115" cy="400110"/>
            </a:xfrm>
            <a:prstGeom prst="rect">
              <a:avLst/>
            </a:prstGeom>
            <a:noFill/>
            <a:ln w="9525">
              <a:noFill/>
              <a:miter lim="800000"/>
              <a:headEnd/>
              <a:tailEnd/>
            </a:ln>
          </p:spPr>
          <p:txBody>
            <a:bodyPr wrap="square">
              <a:spAutoFit/>
            </a:bodyPr>
            <a:lstStyle/>
            <a:p>
              <a:pPr>
                <a:spcBef>
                  <a:spcPct val="50000"/>
                </a:spcBef>
              </a:pPr>
              <a:r>
                <a:rPr lang="en-US" sz="2000" b="1" dirty="0">
                  <a:solidFill>
                    <a:srgbClr val="003300"/>
                  </a:solidFill>
                </a:rPr>
                <a:t>The N + 1 </a:t>
              </a:r>
              <a:r>
                <a:rPr lang="en-US" sz="2000" b="1" dirty="0" smtClean="0">
                  <a:solidFill>
                    <a:srgbClr val="003300"/>
                  </a:solidFill>
                </a:rPr>
                <a:t>Rule </a:t>
              </a:r>
              <a:r>
                <a:rPr lang="en-US" altLang="en-US" sz="2000" b="1" dirty="0">
                  <a:solidFill>
                    <a:srgbClr val="800000"/>
                  </a:solidFill>
                </a:rPr>
                <a:t>(n is the number of adjacent protons</a:t>
              </a:r>
              <a:r>
                <a:rPr lang="en-US" altLang="en-US" sz="2000" b="1" dirty="0" smtClean="0">
                  <a:solidFill>
                    <a:srgbClr val="800000"/>
                  </a:solidFill>
                </a:rPr>
                <a:t>)</a:t>
              </a:r>
              <a:endParaRPr lang="en-US" sz="2000" dirty="0">
                <a:solidFill>
                  <a:srgbClr val="800000"/>
                </a:solidFill>
              </a:endParaRPr>
            </a:p>
          </p:txBody>
        </p:sp>
        <p:pic>
          <p:nvPicPr>
            <p:cNvPr id="10" name="Picture 3"/>
            <p:cNvPicPr>
              <a:picLocks noChangeAspect="1" noChangeArrowheads="1"/>
            </p:cNvPicPr>
            <p:nvPr/>
          </p:nvPicPr>
          <p:blipFill>
            <a:blip r:embed="rId4"/>
            <a:stretch>
              <a:fillRect/>
            </a:stretch>
          </p:blipFill>
          <p:spPr bwMode="auto">
            <a:xfrm>
              <a:off x="867254" y="4500028"/>
              <a:ext cx="7615604" cy="2262923"/>
            </a:xfrm>
            <a:prstGeom prst="rect">
              <a:avLst/>
            </a:prstGeom>
            <a:noFill/>
            <a:ln w="9525">
              <a:noFill/>
              <a:miter lim="800000"/>
              <a:headEnd/>
              <a:tailEnd/>
            </a:ln>
          </p:spPr>
        </p:pic>
      </p:grpSp>
    </p:spTree>
    <p:extLst>
      <p:ext uri="{BB962C8B-B14F-4D97-AF65-F5344CB8AC3E}">
        <p14:creationId xmlns:p14="http://schemas.microsoft.com/office/powerpoint/2010/main" val="3634848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28600" y="152400"/>
            <a:ext cx="8686800" cy="4601260"/>
          </a:xfrm>
          <a:prstGeom prst="rect">
            <a:avLst/>
          </a:prstGeom>
          <a:noFill/>
          <a:ln w="9525">
            <a:noFill/>
            <a:miter lim="800000"/>
            <a:headEnd/>
            <a:tailEnd/>
          </a:ln>
          <a:effectLst/>
        </p:spPr>
        <p:txBody>
          <a:bodyPr wrap="square">
            <a:spAutoFit/>
          </a:bodyPr>
          <a:lstStyle/>
          <a:p>
            <a:pPr marL="342900" indent="-342900" algn="ctr">
              <a:spcBef>
                <a:spcPct val="50000"/>
              </a:spcBef>
              <a:defRPr/>
            </a:pPr>
            <a:r>
              <a:rPr lang="en-US" sz="2800" b="1" dirty="0">
                <a:effectLst>
                  <a:outerShdw blurRad="38100" dist="38100" dir="2700000" algn="tl">
                    <a:srgbClr val="C0C0C0"/>
                  </a:outerShdw>
                </a:effectLst>
                <a:latin typeface="Arial Black" panose="020B0A04020102020204" pitchFamily="34" charset="0"/>
              </a:rPr>
              <a:t>SPIN-SPIN COUPLING</a:t>
            </a:r>
          </a:p>
          <a:p>
            <a:pPr marL="342900" indent="-342900">
              <a:defRPr/>
            </a:pPr>
            <a:endParaRPr lang="en-US" sz="1400" dirty="0">
              <a:solidFill>
                <a:srgbClr val="000066"/>
              </a:solidFill>
              <a:latin typeface="Tahoma" pitchFamily="34" charset="0"/>
            </a:endParaRPr>
          </a:p>
          <a:p>
            <a:pPr marL="342900" indent="-342900">
              <a:defRPr/>
            </a:pPr>
            <a:r>
              <a:rPr lang="en-US" b="1" i="1" dirty="0">
                <a:solidFill>
                  <a:srgbClr val="580000"/>
                </a:solidFill>
              </a:rPr>
              <a:t>If a proton has N equivalent protons on adjacent carbons, it is split into N + 1 peaks</a:t>
            </a: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i="1" dirty="0">
              <a:solidFill>
                <a:srgbClr val="800000"/>
              </a:solidFill>
            </a:endParaRPr>
          </a:p>
          <a:p>
            <a:pPr marL="342900" indent="-342900">
              <a:defRPr/>
            </a:pPr>
            <a:endParaRPr lang="en-US" sz="800" i="1" dirty="0">
              <a:solidFill>
                <a:srgbClr val="800000"/>
              </a:solidFill>
            </a:endParaRPr>
          </a:p>
          <a:p>
            <a:pPr marL="342900" indent="-342900">
              <a:defRPr/>
            </a:pPr>
            <a:endParaRPr lang="en-US" sz="900" i="1" dirty="0">
              <a:solidFill>
                <a:srgbClr val="800000"/>
              </a:solidFill>
            </a:endParaRPr>
          </a:p>
        </p:txBody>
      </p:sp>
      <p:grpSp>
        <p:nvGrpSpPr>
          <p:cNvPr id="2" name="Group 1"/>
          <p:cNvGrpSpPr/>
          <p:nvPr/>
        </p:nvGrpSpPr>
        <p:grpSpPr>
          <a:xfrm>
            <a:off x="228600" y="1219200"/>
            <a:ext cx="8682346" cy="5334000"/>
            <a:chOff x="228600" y="1219200"/>
            <a:chExt cx="8682346" cy="5334000"/>
          </a:xfrm>
        </p:grpSpPr>
        <p:pic>
          <p:nvPicPr>
            <p:cNvPr id="35843" name="Picture 4" descr="13_UNT01"/>
            <p:cNvPicPr>
              <a:picLocks noChangeAspect="1" noChangeArrowheads="1"/>
            </p:cNvPicPr>
            <p:nvPr/>
          </p:nvPicPr>
          <p:blipFill rotWithShape="1">
            <a:blip r:embed="rId2" cstate="print"/>
            <a:srcRect b="7375"/>
            <a:stretch/>
          </p:blipFill>
          <p:spPr bwMode="auto">
            <a:xfrm>
              <a:off x="304800" y="1219200"/>
              <a:ext cx="8534400" cy="3193774"/>
            </a:xfrm>
            <a:prstGeom prst="rect">
              <a:avLst/>
            </a:prstGeom>
            <a:noFill/>
            <a:ln w="9525">
              <a:noFill/>
              <a:miter lim="800000"/>
              <a:headEnd/>
              <a:tailEnd/>
            </a:ln>
          </p:spPr>
        </p:pic>
        <p:pic>
          <p:nvPicPr>
            <p:cNvPr id="4" name="Picture 2"/>
            <p:cNvPicPr>
              <a:picLocks noChangeAspect="1" noChangeArrowheads="1"/>
            </p:cNvPicPr>
            <p:nvPr/>
          </p:nvPicPr>
          <p:blipFill rotWithShape="1">
            <a:blip r:embed="rId3"/>
            <a:srcRect b="56293"/>
            <a:stretch/>
          </p:blipFill>
          <p:spPr bwMode="auto">
            <a:xfrm>
              <a:off x="228600" y="4572000"/>
              <a:ext cx="8682346" cy="19812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600" y="152400"/>
            <a:ext cx="8686800" cy="969496"/>
          </a:xfrm>
          <a:prstGeom prst="rect">
            <a:avLst/>
          </a:prstGeom>
          <a:noFill/>
          <a:ln w="9525">
            <a:noFill/>
            <a:miter lim="800000"/>
            <a:headEnd/>
            <a:tailEnd/>
          </a:ln>
          <a:effectLst/>
        </p:spPr>
        <p:txBody>
          <a:bodyPr wrap="square">
            <a:spAutoFit/>
          </a:bodyPr>
          <a:lstStyle/>
          <a:p>
            <a:pPr marL="342900" indent="-342900" algn="ctr">
              <a:spcBef>
                <a:spcPct val="50000"/>
              </a:spcBef>
              <a:defRPr/>
            </a:pPr>
            <a:r>
              <a:rPr lang="en-US" sz="2800" b="1" dirty="0">
                <a:effectLst>
                  <a:outerShdw blurRad="38100" dist="38100" dir="2700000" algn="tl">
                    <a:srgbClr val="C0C0C0"/>
                  </a:outerShdw>
                </a:effectLst>
                <a:latin typeface="Arial Black" panose="020B0A04020102020204" pitchFamily="34" charset="0"/>
              </a:rPr>
              <a:t>SPIN-SPIN </a:t>
            </a:r>
            <a:r>
              <a:rPr lang="en-US" sz="2800" b="1" dirty="0" smtClean="0">
                <a:effectLst>
                  <a:outerShdw blurRad="38100" dist="38100" dir="2700000" algn="tl">
                    <a:srgbClr val="C0C0C0"/>
                  </a:outerShdw>
                </a:effectLst>
                <a:latin typeface="Arial Black" panose="020B0A04020102020204" pitchFamily="34" charset="0"/>
              </a:rPr>
              <a:t>COUPLING</a:t>
            </a:r>
            <a:endParaRPr lang="en-US" sz="800" b="1" dirty="0">
              <a:effectLst>
                <a:outerShdw blurRad="38100" dist="38100" dir="2700000" algn="tl">
                  <a:srgbClr val="C0C0C0"/>
                </a:outerShdw>
              </a:effectLst>
              <a:latin typeface="Arial Black" panose="020B0A04020102020204" pitchFamily="34" charset="0"/>
            </a:endParaRPr>
          </a:p>
          <a:p>
            <a:pPr marL="342900" indent="-342900">
              <a:defRPr/>
            </a:pPr>
            <a:endParaRPr lang="en-US" altLang="en-US" sz="900" b="1" dirty="0" smtClean="0">
              <a:solidFill>
                <a:srgbClr val="003300"/>
              </a:solidFill>
            </a:endParaRPr>
          </a:p>
          <a:p>
            <a:pPr marL="342900" indent="-342900">
              <a:defRPr/>
            </a:pPr>
            <a:r>
              <a:rPr lang="en-US" altLang="en-US" sz="2000" b="1" dirty="0" smtClean="0">
                <a:solidFill>
                  <a:srgbClr val="003300"/>
                </a:solidFill>
              </a:rPr>
              <a:t>First-order spin systems</a:t>
            </a:r>
            <a:endParaRPr lang="en-US" sz="1600" dirty="0">
              <a:solidFill>
                <a:srgbClr val="800000"/>
              </a:solidFill>
            </a:endParaRPr>
          </a:p>
        </p:txBody>
      </p:sp>
      <p:grpSp>
        <p:nvGrpSpPr>
          <p:cNvPr id="2" name="Group 1"/>
          <p:cNvGrpSpPr/>
          <p:nvPr/>
        </p:nvGrpSpPr>
        <p:grpSpPr>
          <a:xfrm>
            <a:off x="228600" y="968567"/>
            <a:ext cx="8647611" cy="5698331"/>
            <a:chOff x="228600" y="968567"/>
            <a:chExt cx="8647611" cy="5698331"/>
          </a:xfrm>
        </p:grpSpPr>
        <p:graphicFrame>
          <p:nvGraphicFramePr>
            <p:cNvPr id="7" name="Object 6"/>
            <p:cNvGraphicFramePr>
              <a:graphicFrameLocks noChangeAspect="1"/>
            </p:cNvGraphicFramePr>
            <p:nvPr>
              <p:extLst/>
            </p:nvPr>
          </p:nvGraphicFramePr>
          <p:xfrm>
            <a:off x="228600" y="1272859"/>
            <a:ext cx="5101046" cy="4122102"/>
          </p:xfrm>
          <a:graphic>
            <a:graphicData uri="http://schemas.openxmlformats.org/presentationml/2006/ole">
              <mc:AlternateContent xmlns:mc="http://schemas.openxmlformats.org/markup-compatibility/2006">
                <mc:Choice xmlns:v="urn:schemas-microsoft-com:vml" Requires="v">
                  <p:oleObj spid="_x0000_s17455" name="CS ChemDraw Drawing" r:id="rId3" imgW="4437407" imgH="3945281" progId="ChemDraw.Document.6.0">
                    <p:embed/>
                  </p:oleObj>
                </mc:Choice>
                <mc:Fallback>
                  <p:oleObj name="CS ChemDraw Drawing" r:id="rId3" imgW="4437407" imgH="3945281" progId="ChemDraw.Document.6.0">
                    <p:embed/>
                    <p:pic>
                      <p:nvPicPr>
                        <p:cNvPr id="7" name="Object 6"/>
                        <p:cNvPicPr/>
                        <p:nvPr/>
                      </p:nvPicPr>
                      <p:blipFill>
                        <a:blip r:embed="rId4"/>
                        <a:stretch>
                          <a:fillRect/>
                        </a:stretch>
                      </p:blipFill>
                      <p:spPr>
                        <a:xfrm>
                          <a:off x="228600" y="1272859"/>
                          <a:ext cx="5101046" cy="4122102"/>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825864" y="968567"/>
            <a:ext cx="4050347" cy="2128616"/>
          </p:xfrm>
          <a:graphic>
            <a:graphicData uri="http://schemas.openxmlformats.org/presentationml/2006/ole">
              <mc:AlternateContent xmlns:mc="http://schemas.openxmlformats.org/markup-compatibility/2006">
                <mc:Choice xmlns:v="urn:schemas-microsoft-com:vml" Requires="v">
                  <p:oleObj spid="_x0000_s17456" name="CS ChemDraw Drawing" r:id="rId5" imgW="2797775" imgH="1470241" progId="ChemDraw.Document.6.0">
                    <p:embed/>
                  </p:oleObj>
                </mc:Choice>
                <mc:Fallback>
                  <p:oleObj name="CS ChemDraw Drawing" r:id="rId5" imgW="2797775" imgH="1470241" progId="ChemDraw.Document.6.0">
                    <p:embed/>
                    <p:pic>
                      <p:nvPicPr>
                        <p:cNvPr id="8" name="Object 7"/>
                        <p:cNvPicPr/>
                        <p:nvPr/>
                      </p:nvPicPr>
                      <p:blipFill>
                        <a:blip r:embed="rId6"/>
                        <a:stretch>
                          <a:fillRect/>
                        </a:stretch>
                      </p:blipFill>
                      <p:spPr>
                        <a:xfrm>
                          <a:off x="4825864" y="968567"/>
                          <a:ext cx="4050347" cy="2128616"/>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5290457" y="3439657"/>
            <a:ext cx="3585754" cy="3163301"/>
          </p:xfrm>
          <a:graphic>
            <a:graphicData uri="http://schemas.openxmlformats.org/presentationml/2006/ole">
              <mc:AlternateContent xmlns:mc="http://schemas.openxmlformats.org/markup-compatibility/2006">
                <mc:Choice xmlns:v="urn:schemas-microsoft-com:vml" Requires="v">
                  <p:oleObj spid="_x0000_s17457" name="CS ChemDraw Drawing" r:id="rId7" imgW="2788698" imgH="2460636" progId="ChemDraw.Document.6.0">
                    <p:embed/>
                  </p:oleObj>
                </mc:Choice>
                <mc:Fallback>
                  <p:oleObj name="CS ChemDraw Drawing" r:id="rId7" imgW="2788698" imgH="2460636" progId="ChemDraw.Document.6.0">
                    <p:embed/>
                    <p:pic>
                      <p:nvPicPr>
                        <p:cNvPr id="12" name="Object 11"/>
                        <p:cNvPicPr/>
                        <p:nvPr/>
                      </p:nvPicPr>
                      <p:blipFill>
                        <a:blip r:embed="rId8"/>
                        <a:stretch>
                          <a:fillRect/>
                        </a:stretch>
                      </p:blipFill>
                      <p:spPr>
                        <a:xfrm>
                          <a:off x="5290457" y="3439657"/>
                          <a:ext cx="3585754" cy="3163301"/>
                        </a:xfrm>
                        <a:prstGeom prst="rect">
                          <a:avLst/>
                        </a:prstGeom>
                      </p:spPr>
                    </p:pic>
                  </p:oleObj>
                </mc:Fallback>
              </mc:AlternateContent>
            </a:graphicData>
          </a:graphic>
        </p:graphicFrame>
        <p:sp>
          <p:nvSpPr>
            <p:cNvPr id="13" name="Rectangle 12"/>
            <p:cNvSpPr/>
            <p:nvPr/>
          </p:nvSpPr>
          <p:spPr>
            <a:xfrm>
              <a:off x="293053" y="5589680"/>
              <a:ext cx="4749210" cy="1077218"/>
            </a:xfrm>
            <a:prstGeom prst="rect">
              <a:avLst/>
            </a:prstGeom>
          </p:spPr>
          <p:txBody>
            <a:bodyPr wrap="square">
              <a:spAutoFit/>
            </a:bodyPr>
            <a:lstStyle/>
            <a:p>
              <a:pPr>
                <a:defRPr/>
              </a:pPr>
              <a:r>
                <a:rPr lang="en-US" altLang="en-US" sz="1600" b="1" dirty="0">
                  <a:solidFill>
                    <a:srgbClr val="C00000"/>
                  </a:solidFill>
                </a:rPr>
                <a:t>1 neighbor (</a:t>
              </a:r>
              <a:r>
                <a:rPr lang="el-GR" altLang="en-US" sz="1600" b="1" dirty="0">
                  <a:solidFill>
                    <a:srgbClr val="C00000"/>
                  </a:solidFill>
                  <a:cs typeface="Times New Roman" panose="02020603050405020304" pitchFamily="18" charset="0"/>
                </a:rPr>
                <a:t>α</a:t>
              </a:r>
              <a:r>
                <a:rPr lang="en-US" altLang="en-US" sz="1600" b="1" dirty="0">
                  <a:solidFill>
                    <a:srgbClr val="C00000"/>
                  </a:solidFill>
                  <a:cs typeface="Times New Roman" panose="02020603050405020304" pitchFamily="18" charset="0"/>
                </a:rPr>
                <a:t> and </a:t>
              </a:r>
              <a:r>
                <a:rPr lang="el-GR" altLang="en-US" sz="1600" b="1" dirty="0">
                  <a:solidFill>
                    <a:srgbClr val="C00000"/>
                  </a:solidFill>
                  <a:cs typeface="Tahoma" panose="020B0604030504040204" pitchFamily="34" charset="0"/>
                </a:rPr>
                <a:t>β</a:t>
              </a:r>
              <a:r>
                <a:rPr lang="en-US" altLang="en-US" sz="1600" b="1" dirty="0">
                  <a:solidFill>
                    <a:srgbClr val="C00000"/>
                  </a:solidFill>
                </a:rPr>
                <a:t> state) = 1:1 (2 signals, doublets)</a:t>
              </a:r>
            </a:p>
            <a:p>
              <a:pPr>
                <a:defRPr/>
              </a:pPr>
              <a:endParaRPr lang="en-US" altLang="en-US" sz="1600" b="1" dirty="0">
                <a:solidFill>
                  <a:srgbClr val="C00000"/>
                </a:solidFill>
              </a:endParaRPr>
            </a:p>
            <a:p>
              <a:pPr>
                <a:defRPr/>
              </a:pPr>
              <a:r>
                <a:rPr lang="en-US" altLang="en-US" sz="1600" b="1" dirty="0">
                  <a:solidFill>
                    <a:srgbClr val="C00000"/>
                  </a:solidFill>
                </a:rPr>
                <a:t>2 neighbors (</a:t>
              </a:r>
              <a:r>
                <a:rPr lang="el-GR" altLang="en-US" sz="1600" b="1" dirty="0">
                  <a:solidFill>
                    <a:srgbClr val="C00000"/>
                  </a:solidFill>
                  <a:cs typeface="Times New Roman" panose="02020603050405020304" pitchFamily="18" charset="0"/>
                </a:rPr>
                <a:t>αα</a:t>
              </a:r>
              <a:r>
                <a:rPr lang="en-US" altLang="en-US" sz="1600" b="1" dirty="0">
                  <a:solidFill>
                    <a:srgbClr val="C00000"/>
                  </a:solidFill>
                  <a:cs typeface="Times New Roman" panose="02020603050405020304" pitchFamily="18" charset="0"/>
                </a:rPr>
                <a:t>; </a:t>
              </a:r>
              <a:r>
                <a:rPr lang="el-GR" altLang="en-US" sz="1600" b="1" dirty="0">
                  <a:solidFill>
                    <a:srgbClr val="C00000"/>
                  </a:solidFill>
                  <a:cs typeface="Times New Roman" panose="02020603050405020304" pitchFamily="18" charset="0"/>
                </a:rPr>
                <a:t>α</a:t>
              </a:r>
              <a:r>
                <a:rPr lang="el-GR" altLang="en-US" sz="1600" b="1" dirty="0">
                  <a:solidFill>
                    <a:srgbClr val="C00000"/>
                  </a:solidFill>
                  <a:cs typeface="Tahoma" panose="020B0604030504040204" pitchFamily="34" charset="0"/>
                </a:rPr>
                <a:t>β</a:t>
              </a:r>
              <a:r>
                <a:rPr lang="en-US" altLang="en-US" sz="1600" b="1" dirty="0">
                  <a:solidFill>
                    <a:srgbClr val="C00000"/>
                  </a:solidFill>
                  <a:cs typeface="Tahoma" panose="020B0604030504040204" pitchFamily="34" charset="0"/>
                </a:rPr>
                <a:t>; </a:t>
              </a:r>
              <a:r>
                <a:rPr lang="el-GR" altLang="en-US" sz="1600" b="1" dirty="0">
                  <a:solidFill>
                    <a:srgbClr val="C00000"/>
                  </a:solidFill>
                  <a:cs typeface="Tahoma" panose="020B0604030504040204" pitchFamily="34" charset="0"/>
                </a:rPr>
                <a:t>β</a:t>
              </a:r>
              <a:r>
                <a:rPr lang="el-GR" altLang="en-US" sz="1600" b="1" dirty="0" smtClean="0">
                  <a:solidFill>
                    <a:srgbClr val="C00000"/>
                  </a:solidFill>
                  <a:cs typeface="Times New Roman" panose="02020603050405020304" pitchFamily="18" charset="0"/>
                </a:rPr>
                <a:t>α</a:t>
              </a:r>
              <a:r>
                <a:rPr lang="en-US" altLang="en-US" sz="1600" b="1" dirty="0" smtClean="0">
                  <a:solidFill>
                    <a:srgbClr val="C00000"/>
                  </a:solidFill>
                  <a:cs typeface="Times New Roman" panose="02020603050405020304" pitchFamily="18" charset="0"/>
                </a:rPr>
                <a:t> </a:t>
              </a:r>
              <a:r>
                <a:rPr lang="en-US" altLang="en-US" sz="1600" b="1" dirty="0">
                  <a:solidFill>
                    <a:srgbClr val="C00000"/>
                  </a:solidFill>
                  <a:cs typeface="Times New Roman" panose="02020603050405020304" pitchFamily="18" charset="0"/>
                </a:rPr>
                <a:t>and </a:t>
              </a:r>
              <a:r>
                <a:rPr lang="el-GR" altLang="en-US" sz="1600" b="1" dirty="0">
                  <a:solidFill>
                    <a:srgbClr val="C00000"/>
                  </a:solidFill>
                  <a:cs typeface="Tahoma" panose="020B0604030504040204" pitchFamily="34" charset="0"/>
                </a:rPr>
                <a:t>ββ</a:t>
              </a:r>
              <a:r>
                <a:rPr lang="en-US" altLang="en-US" sz="1600" b="1" dirty="0">
                  <a:solidFill>
                    <a:srgbClr val="C00000"/>
                  </a:solidFill>
                  <a:cs typeface="Tahoma" panose="020B0604030504040204" pitchFamily="34" charset="0"/>
                </a:rPr>
                <a:t>)</a:t>
              </a:r>
              <a:r>
                <a:rPr lang="en-US" altLang="en-US" sz="1600" b="1" dirty="0">
                  <a:solidFill>
                    <a:srgbClr val="C00000"/>
                  </a:solidFill>
                </a:rPr>
                <a:t> = 1:2:1 (3 signals, triplet)</a:t>
              </a:r>
            </a:p>
          </p:txBody>
        </p:sp>
      </p:grpSp>
    </p:spTree>
    <p:extLst>
      <p:ext uri="{BB962C8B-B14F-4D97-AF65-F5344CB8AC3E}">
        <p14:creationId xmlns:p14="http://schemas.microsoft.com/office/powerpoint/2010/main" val="4227077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28600" y="178526"/>
            <a:ext cx="8610600" cy="769441"/>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SPIN-SPIN COUPLING</a:t>
            </a:r>
          </a:p>
          <a:p>
            <a:pPr>
              <a:defRPr/>
            </a:pPr>
            <a:endParaRPr lang="en-US" sz="1600" dirty="0">
              <a:solidFill>
                <a:srgbClr val="0000CC"/>
              </a:solidFill>
              <a:latin typeface="Tahoma" pitchFamily="34" charset="0"/>
            </a:endParaRPr>
          </a:p>
        </p:txBody>
      </p:sp>
      <p:grpSp>
        <p:nvGrpSpPr>
          <p:cNvPr id="2" name="Group 1"/>
          <p:cNvGrpSpPr/>
          <p:nvPr/>
        </p:nvGrpSpPr>
        <p:grpSpPr>
          <a:xfrm>
            <a:off x="367938" y="1037612"/>
            <a:ext cx="8502444" cy="5744189"/>
            <a:chOff x="381001" y="1037612"/>
            <a:chExt cx="8502444" cy="5744189"/>
          </a:xfrm>
        </p:grpSpPr>
        <p:pic>
          <p:nvPicPr>
            <p:cNvPr id="33796" name="Picture 4" descr="13_22"/>
            <p:cNvPicPr>
              <a:picLocks noChangeAspect="1" noChangeArrowheads="1"/>
            </p:cNvPicPr>
            <p:nvPr/>
          </p:nvPicPr>
          <p:blipFill rotWithShape="1">
            <a:blip r:embed="rId2" cstate="print"/>
            <a:srcRect b="4071"/>
            <a:stretch/>
          </p:blipFill>
          <p:spPr bwMode="auto">
            <a:xfrm>
              <a:off x="672737" y="1037612"/>
              <a:ext cx="4180814" cy="2725844"/>
            </a:xfrm>
            <a:prstGeom prst="rect">
              <a:avLst/>
            </a:prstGeom>
            <a:noFill/>
            <a:ln w="9525">
              <a:noFill/>
              <a:miter lim="800000"/>
              <a:headEnd/>
              <a:tailEnd/>
            </a:ln>
          </p:spPr>
        </p:pic>
        <p:pic>
          <p:nvPicPr>
            <p:cNvPr id="33797" name="Picture 5" descr="13_23"/>
            <p:cNvPicPr>
              <a:picLocks noChangeAspect="1" noChangeArrowheads="1"/>
            </p:cNvPicPr>
            <p:nvPr/>
          </p:nvPicPr>
          <p:blipFill rotWithShape="1">
            <a:blip r:embed="rId3" cstate="print"/>
            <a:srcRect l="11609" b="4075"/>
            <a:stretch/>
          </p:blipFill>
          <p:spPr bwMode="auto">
            <a:xfrm>
              <a:off x="4918866" y="1037612"/>
              <a:ext cx="3788931" cy="2732817"/>
            </a:xfrm>
            <a:prstGeom prst="rect">
              <a:avLst/>
            </a:prstGeom>
            <a:noFill/>
            <a:ln w="9525">
              <a:noFill/>
              <a:miter lim="800000"/>
              <a:headEnd/>
              <a:tailEnd/>
            </a:ln>
          </p:spPr>
        </p:pic>
        <p:pic>
          <p:nvPicPr>
            <p:cNvPr id="9" name="Picture 3" descr="13_21"/>
            <p:cNvPicPr>
              <a:picLocks noChangeAspect="1" noChangeArrowheads="1"/>
            </p:cNvPicPr>
            <p:nvPr/>
          </p:nvPicPr>
          <p:blipFill rotWithShape="1">
            <a:blip r:embed="rId4" cstate="print"/>
            <a:srcRect b="3974"/>
            <a:stretch/>
          </p:blipFill>
          <p:spPr bwMode="auto">
            <a:xfrm>
              <a:off x="381001" y="3886201"/>
              <a:ext cx="8502444" cy="2895600"/>
            </a:xfrm>
            <a:prstGeom prst="rect">
              <a:avLst/>
            </a:prstGeom>
            <a:noFill/>
            <a:ln w="9525">
              <a:noFill/>
              <a:miter lim="800000"/>
              <a:headEnd/>
              <a:tailEnd/>
            </a:ln>
          </p:spPr>
        </p:pic>
      </p:grpSp>
    </p:spTree>
    <p:extLst>
      <p:ext uri="{BB962C8B-B14F-4D97-AF65-F5344CB8AC3E}">
        <p14:creationId xmlns:p14="http://schemas.microsoft.com/office/powerpoint/2010/main" val="38523320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Text Box 4"/>
          <p:cNvSpPr txBox="1">
            <a:spLocks noChangeArrowheads="1"/>
          </p:cNvSpPr>
          <p:nvPr/>
        </p:nvSpPr>
        <p:spPr bwMode="auto">
          <a:xfrm>
            <a:off x="381000" y="15240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SPIN-SPIN COUPLING</a:t>
            </a:r>
            <a:endParaRPr lang="en-US" sz="2800" dirty="0">
              <a:latin typeface="Arial Black" panose="020B0A04020102020204" pitchFamily="34" charset="0"/>
            </a:endParaRPr>
          </a:p>
        </p:txBody>
      </p:sp>
      <p:grpSp>
        <p:nvGrpSpPr>
          <p:cNvPr id="2" name="Group 1"/>
          <p:cNvGrpSpPr/>
          <p:nvPr/>
        </p:nvGrpSpPr>
        <p:grpSpPr>
          <a:xfrm>
            <a:off x="485504" y="773804"/>
            <a:ext cx="8229600" cy="5719881"/>
            <a:chOff x="381000" y="773804"/>
            <a:chExt cx="8229600" cy="5719881"/>
          </a:xfrm>
        </p:grpSpPr>
        <p:pic>
          <p:nvPicPr>
            <p:cNvPr id="37891" name="Picture 5"/>
            <p:cNvPicPr>
              <a:picLocks noChangeAspect="1" noChangeArrowheads="1"/>
            </p:cNvPicPr>
            <p:nvPr/>
          </p:nvPicPr>
          <p:blipFill rotWithShape="1">
            <a:blip r:embed="rId2" cstate="print"/>
            <a:srcRect b="3924"/>
            <a:stretch/>
          </p:blipFill>
          <p:spPr bwMode="auto">
            <a:xfrm>
              <a:off x="548640" y="3592287"/>
              <a:ext cx="8061960" cy="2901398"/>
            </a:xfrm>
            <a:prstGeom prst="rect">
              <a:avLst/>
            </a:prstGeom>
            <a:noFill/>
            <a:ln w="9525">
              <a:noFill/>
              <a:miter lim="800000"/>
              <a:headEnd/>
              <a:tailEnd/>
            </a:ln>
          </p:spPr>
        </p:pic>
        <p:pic>
          <p:nvPicPr>
            <p:cNvPr id="5" name="Picture 6" descr="13_26"/>
            <p:cNvPicPr>
              <a:picLocks noChangeAspect="1" noChangeArrowheads="1"/>
            </p:cNvPicPr>
            <p:nvPr/>
          </p:nvPicPr>
          <p:blipFill rotWithShape="1">
            <a:blip r:embed="rId3" cstate="print"/>
            <a:srcRect b="6012"/>
            <a:stretch/>
          </p:blipFill>
          <p:spPr bwMode="auto">
            <a:xfrm>
              <a:off x="381000" y="773804"/>
              <a:ext cx="8229600" cy="2589669"/>
            </a:xfrm>
            <a:prstGeom prst="rect">
              <a:avLst/>
            </a:prstGeom>
            <a:noFill/>
            <a:ln w="9525">
              <a:noFill/>
              <a:miter lim="800000"/>
              <a:headEnd/>
              <a:tailEnd/>
            </a:ln>
          </p:spPr>
        </p:pic>
      </p:grpSp>
      <p:sp>
        <p:nvSpPr>
          <p:cNvPr id="4" name="Rectangle 3"/>
          <p:cNvSpPr/>
          <p:nvPr/>
        </p:nvSpPr>
        <p:spPr>
          <a:xfrm>
            <a:off x="261256" y="3416666"/>
            <a:ext cx="6309362" cy="646331"/>
          </a:xfrm>
          <a:prstGeom prst="rect">
            <a:avLst/>
          </a:prstGeom>
        </p:spPr>
        <p:txBody>
          <a:bodyPr wrap="square">
            <a:spAutoFit/>
          </a:bodyPr>
          <a:lstStyle/>
          <a:p>
            <a:pPr algn="just">
              <a:defRPr/>
            </a:pPr>
            <a:r>
              <a:rPr lang="en-US" altLang="en-US" b="1" dirty="0">
                <a:solidFill>
                  <a:srgbClr val="003300"/>
                </a:solidFill>
              </a:rPr>
              <a:t>In the absence of </a:t>
            </a:r>
            <a:r>
              <a:rPr lang="en-US" altLang="en-US" b="1" dirty="0" err="1">
                <a:solidFill>
                  <a:srgbClr val="003300"/>
                </a:solidFill>
              </a:rPr>
              <a:t>Dach</a:t>
            </a:r>
            <a:r>
              <a:rPr lang="en-US" altLang="en-US" b="1" dirty="0">
                <a:solidFill>
                  <a:srgbClr val="003300"/>
                </a:solidFill>
              </a:rPr>
              <a:t> effects, we can predict the appearance of </a:t>
            </a:r>
            <a:r>
              <a:rPr lang="en-US" altLang="en-US" b="1" dirty="0" err="1">
                <a:solidFill>
                  <a:srgbClr val="003300"/>
                </a:solidFill>
              </a:rPr>
              <a:t>multiplets</a:t>
            </a:r>
            <a:r>
              <a:rPr lang="en-US" altLang="en-US" b="1" dirty="0">
                <a:solidFill>
                  <a:srgbClr val="003300"/>
                </a:solidFill>
              </a:rPr>
              <a:t> by counting the number of nearby NMR-active spins.</a:t>
            </a:r>
          </a:p>
        </p:txBody>
      </p:sp>
    </p:spTree>
    <p:extLst>
      <p:ext uri="{BB962C8B-B14F-4D97-AF65-F5344CB8AC3E}">
        <p14:creationId xmlns:p14="http://schemas.microsoft.com/office/powerpoint/2010/main" val="6073970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28600" y="152400"/>
            <a:ext cx="8610600" cy="769441"/>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SPIN-SPIN COUPLING</a:t>
            </a:r>
          </a:p>
          <a:p>
            <a:pPr>
              <a:defRPr/>
            </a:pPr>
            <a:endParaRPr lang="en-US" sz="1600" dirty="0">
              <a:solidFill>
                <a:srgbClr val="0000CC"/>
              </a:solidFill>
              <a:latin typeface="Tahoma" pitchFamily="34" charset="0"/>
            </a:endParaRPr>
          </a:p>
        </p:txBody>
      </p:sp>
      <p:grpSp>
        <p:nvGrpSpPr>
          <p:cNvPr id="3" name="Group 2"/>
          <p:cNvGrpSpPr/>
          <p:nvPr/>
        </p:nvGrpSpPr>
        <p:grpSpPr>
          <a:xfrm>
            <a:off x="228600" y="762000"/>
            <a:ext cx="8756482" cy="2971800"/>
            <a:chOff x="228600" y="838200"/>
            <a:chExt cx="8756482" cy="2971800"/>
          </a:xfrm>
        </p:grpSpPr>
        <p:pic>
          <p:nvPicPr>
            <p:cNvPr id="33796" name="Picture 4" descr="13_22"/>
            <p:cNvPicPr>
              <a:picLocks noChangeAspect="1" noChangeArrowheads="1"/>
            </p:cNvPicPr>
            <p:nvPr/>
          </p:nvPicPr>
          <p:blipFill rotWithShape="1">
            <a:blip r:embed="rId2" cstate="print"/>
            <a:srcRect b="4071"/>
            <a:stretch/>
          </p:blipFill>
          <p:spPr bwMode="auto">
            <a:xfrm>
              <a:off x="228600" y="838200"/>
              <a:ext cx="4229911" cy="2971800"/>
            </a:xfrm>
            <a:prstGeom prst="rect">
              <a:avLst/>
            </a:prstGeom>
            <a:noFill/>
            <a:ln w="9525">
              <a:noFill/>
              <a:miter lim="800000"/>
              <a:headEnd/>
              <a:tailEnd/>
            </a:ln>
          </p:spPr>
        </p:pic>
        <p:pic>
          <p:nvPicPr>
            <p:cNvPr id="33797" name="Picture 5" descr="13_23"/>
            <p:cNvPicPr>
              <a:picLocks noChangeAspect="1" noChangeArrowheads="1"/>
            </p:cNvPicPr>
            <p:nvPr/>
          </p:nvPicPr>
          <p:blipFill rotWithShape="1">
            <a:blip r:embed="rId3" cstate="print"/>
            <a:srcRect b="4075"/>
            <a:stretch/>
          </p:blipFill>
          <p:spPr bwMode="auto">
            <a:xfrm>
              <a:off x="4648200" y="921841"/>
              <a:ext cx="4336882" cy="2888159"/>
            </a:xfrm>
            <a:prstGeom prst="rect">
              <a:avLst/>
            </a:prstGeom>
            <a:noFill/>
            <a:ln w="9525">
              <a:noFill/>
              <a:miter lim="800000"/>
              <a:headEnd/>
              <a:tailEnd/>
            </a:ln>
          </p:spPr>
        </p:pic>
      </p:grpSp>
      <p:pic>
        <p:nvPicPr>
          <p:cNvPr id="9" name="Picture 3" descr="13_21"/>
          <p:cNvPicPr>
            <a:picLocks noChangeAspect="1" noChangeArrowheads="1"/>
          </p:cNvPicPr>
          <p:nvPr/>
        </p:nvPicPr>
        <p:blipFill rotWithShape="1">
          <a:blip r:embed="rId4" cstate="print"/>
          <a:srcRect b="3974"/>
          <a:stretch/>
        </p:blipFill>
        <p:spPr bwMode="auto">
          <a:xfrm>
            <a:off x="381001" y="3886201"/>
            <a:ext cx="8502444"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4"/>
          <p:cNvSpPr txBox="1">
            <a:spLocks noChangeArrowheads="1"/>
          </p:cNvSpPr>
          <p:nvPr/>
        </p:nvSpPr>
        <p:spPr bwMode="auto">
          <a:xfrm>
            <a:off x="381000" y="15240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SPIN-SPIN COUPLING</a:t>
            </a:r>
            <a:endParaRPr lang="en-US" sz="2800" dirty="0">
              <a:latin typeface="Arial Black" panose="020B0A04020102020204" pitchFamily="34" charset="0"/>
            </a:endParaRPr>
          </a:p>
        </p:txBody>
      </p:sp>
      <p:grpSp>
        <p:nvGrpSpPr>
          <p:cNvPr id="2" name="Group 1"/>
          <p:cNvGrpSpPr/>
          <p:nvPr/>
        </p:nvGrpSpPr>
        <p:grpSpPr>
          <a:xfrm>
            <a:off x="457200" y="762000"/>
            <a:ext cx="8229600" cy="5625548"/>
            <a:chOff x="457200" y="762000"/>
            <a:chExt cx="8229600" cy="5625548"/>
          </a:xfrm>
        </p:grpSpPr>
        <p:pic>
          <p:nvPicPr>
            <p:cNvPr id="34819" name="Picture 5" descr="13_24"/>
            <p:cNvPicPr>
              <a:picLocks noChangeAspect="1" noChangeArrowheads="1"/>
            </p:cNvPicPr>
            <p:nvPr/>
          </p:nvPicPr>
          <p:blipFill rotWithShape="1">
            <a:blip r:embed="rId2" cstate="print"/>
            <a:srcRect b="7807"/>
            <a:stretch/>
          </p:blipFill>
          <p:spPr bwMode="auto">
            <a:xfrm>
              <a:off x="535577" y="762000"/>
              <a:ext cx="8072846" cy="2670313"/>
            </a:xfrm>
            <a:prstGeom prst="rect">
              <a:avLst/>
            </a:prstGeom>
            <a:noFill/>
            <a:ln w="9525">
              <a:noFill/>
              <a:miter lim="800000"/>
              <a:headEnd/>
              <a:tailEnd/>
            </a:ln>
          </p:spPr>
        </p:pic>
        <p:pic>
          <p:nvPicPr>
            <p:cNvPr id="34820" name="Picture 6" descr="13_26"/>
            <p:cNvPicPr>
              <a:picLocks noChangeAspect="1" noChangeArrowheads="1"/>
            </p:cNvPicPr>
            <p:nvPr/>
          </p:nvPicPr>
          <p:blipFill rotWithShape="1">
            <a:blip r:embed="rId3" cstate="print"/>
            <a:srcRect b="6012"/>
            <a:stretch/>
          </p:blipFill>
          <p:spPr bwMode="auto">
            <a:xfrm>
              <a:off x="457200" y="3797879"/>
              <a:ext cx="8229600" cy="2589669"/>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534400" cy="1354217"/>
          </a:xfrm>
          <a:prstGeom prst="rect">
            <a:avLst/>
          </a:prstGeom>
          <a:noFill/>
        </p:spPr>
        <p:txBody>
          <a:bodyPr wrap="square" rtlCol="0">
            <a:spAutoFit/>
          </a:bodyPr>
          <a:lstStyle/>
          <a:p>
            <a:pPr algn="ctr"/>
            <a:r>
              <a:rPr lang="en-US" sz="2800" b="1" dirty="0" smtClean="0">
                <a:effectLst>
                  <a:outerShdw blurRad="38100" dist="38100" dir="2700000" algn="tl">
                    <a:srgbClr val="000000">
                      <a:alpha val="43137"/>
                    </a:srgbClr>
                  </a:outerShdw>
                </a:effectLst>
                <a:latin typeface="Arial Black" panose="020B0A04020102020204" pitchFamily="34" charset="0"/>
                <a:cs typeface="Tahoma" pitchFamily="34" charset="0"/>
              </a:rPr>
              <a:t>SPIN-SPIN COUPLING</a:t>
            </a:r>
          </a:p>
          <a:p>
            <a:endParaRPr lang="en-US" dirty="0" smtClean="0"/>
          </a:p>
          <a:p>
            <a:r>
              <a:rPr lang="en-US" dirty="0" smtClean="0">
                <a:solidFill>
                  <a:srgbClr val="0000CC"/>
                </a:solidFill>
              </a:rPr>
              <a:t>Predict the number of signals expected, their splitting, and their relative area in the </a:t>
            </a:r>
            <a:r>
              <a:rPr lang="en-US" baseline="30000" dirty="0" smtClean="0">
                <a:solidFill>
                  <a:srgbClr val="0000CC"/>
                </a:solidFill>
              </a:rPr>
              <a:t>1</a:t>
            </a:r>
            <a:r>
              <a:rPr lang="en-US" dirty="0" smtClean="0">
                <a:solidFill>
                  <a:srgbClr val="0000CC"/>
                </a:solidFill>
              </a:rPr>
              <a:t>H NMR spectrum</a:t>
            </a:r>
            <a:endParaRPr lang="en-US" dirty="0">
              <a:solidFill>
                <a:srgbClr val="0000CC"/>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066844632"/>
              </p:ext>
            </p:extLst>
          </p:nvPr>
        </p:nvGraphicFramePr>
        <p:xfrm>
          <a:off x="381000" y="1582817"/>
          <a:ext cx="8501995" cy="3141583"/>
        </p:xfrm>
        <a:graphic>
          <a:graphicData uri="http://schemas.openxmlformats.org/presentationml/2006/ole">
            <mc:AlternateContent xmlns:mc="http://schemas.openxmlformats.org/markup-compatibility/2006">
              <mc:Choice xmlns:v="urn:schemas-microsoft-com:vml" Requires="v">
                <p:oleObj spid="_x0000_s6216" name="CS ChemDraw Drawing" r:id="rId3" imgW="7049781" imgH="2604311" progId="ChemDraw.Document.6.0">
                  <p:embed/>
                </p:oleObj>
              </mc:Choice>
              <mc:Fallback>
                <p:oleObj name="CS ChemDraw Drawing" r:id="rId3" imgW="7049781" imgH="2604311" progId="ChemDraw.Document.6.0">
                  <p:embed/>
                  <p:pic>
                    <p:nvPicPr>
                      <p:cNvPr id="0" name=""/>
                      <p:cNvPicPr/>
                      <p:nvPr/>
                    </p:nvPicPr>
                    <p:blipFill>
                      <a:blip r:embed="rId4"/>
                      <a:stretch>
                        <a:fillRect/>
                      </a:stretch>
                    </p:blipFill>
                    <p:spPr>
                      <a:xfrm>
                        <a:off x="381000" y="1582817"/>
                        <a:ext cx="8501995" cy="3141583"/>
                      </a:xfrm>
                      <a:prstGeom prst="rect">
                        <a:avLst/>
                      </a:prstGeom>
                    </p:spPr>
                  </p:pic>
                </p:oleObj>
              </mc:Fallback>
            </mc:AlternateContent>
          </a:graphicData>
        </a:graphic>
      </p:graphicFrame>
      <p:grpSp>
        <p:nvGrpSpPr>
          <p:cNvPr id="4" name="Group 3"/>
          <p:cNvGrpSpPr/>
          <p:nvPr/>
        </p:nvGrpSpPr>
        <p:grpSpPr>
          <a:xfrm>
            <a:off x="228600" y="5085029"/>
            <a:ext cx="8666922" cy="1544371"/>
            <a:chOff x="324678" y="5085029"/>
            <a:chExt cx="8666922" cy="1544371"/>
          </a:xfrm>
        </p:grpSpPr>
        <p:pic>
          <p:nvPicPr>
            <p:cNvPr id="6" name="Picture 2"/>
            <p:cNvPicPr>
              <a:picLocks noChangeAspect="1" noChangeArrowheads="1"/>
            </p:cNvPicPr>
            <p:nvPr/>
          </p:nvPicPr>
          <p:blipFill>
            <a:blip r:embed="rId5">
              <a:clrChange>
                <a:clrFrom>
                  <a:srgbClr val="FFFFFF"/>
                </a:clrFrom>
                <a:clrTo>
                  <a:srgbClr val="FFFFFF">
                    <a:alpha val="0"/>
                  </a:srgbClr>
                </a:clrTo>
              </a:clrChange>
            </a:blip>
            <a:stretch>
              <a:fillRect/>
            </a:stretch>
          </p:blipFill>
          <p:spPr bwMode="auto">
            <a:xfrm>
              <a:off x="4572000" y="5181600"/>
              <a:ext cx="4419600" cy="1351135"/>
            </a:xfrm>
            <a:prstGeom prst="rect">
              <a:avLst/>
            </a:prstGeom>
            <a:noFill/>
            <a:ln w="9525">
              <a:noFill/>
              <a:miter lim="800000"/>
              <a:headEnd/>
              <a:tailEnd/>
            </a:ln>
          </p:spPr>
        </p:pic>
        <p:pic>
          <p:nvPicPr>
            <p:cNvPr id="8" name="Picture 4"/>
            <p:cNvPicPr>
              <a:picLocks noChangeAspect="1" noChangeArrowheads="1"/>
            </p:cNvPicPr>
            <p:nvPr/>
          </p:nvPicPr>
          <p:blipFill>
            <a:blip r:embed="rId6">
              <a:clrChange>
                <a:clrFrom>
                  <a:srgbClr val="FFFFFF"/>
                </a:clrFrom>
                <a:clrTo>
                  <a:srgbClr val="FFFFFF">
                    <a:alpha val="0"/>
                  </a:srgbClr>
                </a:clrTo>
              </a:clrChange>
            </a:blip>
            <a:stretch>
              <a:fillRect/>
            </a:stretch>
          </p:blipFill>
          <p:spPr bwMode="auto">
            <a:xfrm>
              <a:off x="324678" y="5085029"/>
              <a:ext cx="4094922" cy="1544371"/>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81000" y="152400"/>
            <a:ext cx="8458200" cy="984885"/>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SPIN-SPIN COUPLING</a:t>
            </a:r>
          </a:p>
          <a:p>
            <a:pPr>
              <a:spcBef>
                <a:spcPct val="50000"/>
              </a:spcBef>
              <a:defRPr/>
            </a:pPr>
            <a:r>
              <a:rPr lang="en-US" sz="2000" b="1" dirty="0">
                <a:solidFill>
                  <a:srgbClr val="003300"/>
                </a:solidFill>
              </a:rPr>
              <a:t>Some Coupling Constants values</a:t>
            </a:r>
          </a:p>
        </p:txBody>
      </p:sp>
      <p:grpSp>
        <p:nvGrpSpPr>
          <p:cNvPr id="4" name="Group 3"/>
          <p:cNvGrpSpPr/>
          <p:nvPr/>
        </p:nvGrpSpPr>
        <p:grpSpPr>
          <a:xfrm>
            <a:off x="381000" y="1239748"/>
            <a:ext cx="8382000" cy="5357417"/>
            <a:chOff x="381000" y="1239748"/>
            <a:chExt cx="8382000" cy="5357417"/>
          </a:xfrm>
        </p:grpSpPr>
        <p:pic>
          <p:nvPicPr>
            <p:cNvPr id="5" name="Picture 3" descr="13_28"/>
            <p:cNvPicPr>
              <a:picLocks noChangeAspect="1" noChangeArrowheads="1"/>
            </p:cNvPicPr>
            <p:nvPr/>
          </p:nvPicPr>
          <p:blipFill rotWithShape="1">
            <a:blip r:embed="rId2" cstate="print"/>
            <a:srcRect t="85347" b="4301"/>
            <a:stretch/>
          </p:blipFill>
          <p:spPr bwMode="auto">
            <a:xfrm>
              <a:off x="381000" y="6035042"/>
              <a:ext cx="8382000" cy="562123"/>
            </a:xfrm>
            <a:prstGeom prst="rect">
              <a:avLst/>
            </a:prstGeom>
            <a:noFill/>
            <a:ln w="9525">
              <a:noFill/>
              <a:miter lim="800000"/>
              <a:headEnd/>
              <a:tailEnd/>
            </a:ln>
          </p:spPr>
        </p:pic>
        <p:pic>
          <p:nvPicPr>
            <p:cNvPr id="6" name="Picture 5" descr="13_28"/>
            <p:cNvPicPr>
              <a:picLocks noChangeAspect="1" noChangeArrowheads="1"/>
            </p:cNvPicPr>
            <p:nvPr/>
          </p:nvPicPr>
          <p:blipFill rotWithShape="1">
            <a:blip r:embed="rId2" cstate="print"/>
            <a:srcRect r="15662" b="14092"/>
            <a:stretch/>
          </p:blipFill>
          <p:spPr bwMode="auto">
            <a:xfrm>
              <a:off x="912224" y="1239748"/>
              <a:ext cx="7304313" cy="4819817"/>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990600" y="76200"/>
            <a:ext cx="7239000" cy="523220"/>
          </a:xfrm>
          <a:prstGeom prst="rect">
            <a:avLst/>
          </a:prstGeom>
          <a:noFill/>
          <a:ln w="9525">
            <a:noFill/>
            <a:miter lim="800000"/>
            <a:headEnd/>
            <a:tailEnd/>
          </a:ln>
          <a:effec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THE </a:t>
            </a:r>
            <a:r>
              <a:rPr lang="en-US" sz="2800" b="1" dirty="0">
                <a:effectLst>
                  <a:outerShdw blurRad="38100" dist="38100" dir="2700000" algn="tl">
                    <a:srgbClr val="C0C0C0"/>
                  </a:outerShdw>
                </a:effectLst>
                <a:latin typeface="Arial Black" panose="020B0A04020102020204" pitchFamily="34" charset="0"/>
              </a:rPr>
              <a:t>IMPORTANCE OF THE </a:t>
            </a:r>
            <a:r>
              <a:rPr lang="en-US" sz="2800" b="1" dirty="0" smtClean="0">
                <a:effectLst>
                  <a:outerShdw blurRad="38100" dist="38100" dir="2700000" algn="tl">
                    <a:srgbClr val="C0C0C0"/>
                  </a:outerShdw>
                </a:effectLst>
                <a:latin typeface="Arial Black" panose="020B0A04020102020204" pitchFamily="34" charset="0"/>
              </a:rPr>
              <a:t>NMR</a:t>
            </a:r>
            <a:endParaRPr lang="en-US" sz="2800" b="1" dirty="0">
              <a:effectLst>
                <a:outerShdw blurRad="38100" dist="38100" dir="2700000" algn="tl">
                  <a:srgbClr val="C0C0C0"/>
                </a:outerShdw>
              </a:effectLst>
              <a:latin typeface="Arial Black" panose="020B0A04020102020204" pitchFamily="34" charset="0"/>
            </a:endParaRPr>
          </a:p>
        </p:txBody>
      </p:sp>
      <p:sp>
        <p:nvSpPr>
          <p:cNvPr id="5" name="Rectangle 4"/>
          <p:cNvSpPr/>
          <p:nvPr/>
        </p:nvSpPr>
        <p:spPr>
          <a:xfrm>
            <a:off x="76200" y="2457271"/>
            <a:ext cx="4800600" cy="1200329"/>
          </a:xfrm>
          <a:prstGeom prst="rect">
            <a:avLst/>
          </a:prstGeom>
        </p:spPr>
        <p:txBody>
          <a:bodyPr wrap="square">
            <a:spAutoFit/>
          </a:bodyPr>
          <a:lstStyle/>
          <a:p>
            <a:pPr algn="just"/>
            <a:r>
              <a:rPr lang="en-US" b="1" dirty="0" smtClean="0">
                <a:solidFill>
                  <a:srgbClr val="006600"/>
                </a:solidFill>
              </a:rPr>
              <a:t>Richard Robert Ernst</a:t>
            </a:r>
            <a:r>
              <a:rPr lang="en-US" dirty="0" smtClean="0">
                <a:solidFill>
                  <a:srgbClr val="006600"/>
                </a:solidFill>
              </a:rPr>
              <a:t> (born August 14, 1933) </a:t>
            </a:r>
            <a:r>
              <a:rPr lang="en-US" dirty="0" smtClean="0">
                <a:solidFill>
                  <a:srgbClr val="0000CC"/>
                </a:solidFill>
              </a:rPr>
              <a:t>Swiss physical chemist and 1991 Nobel Prize in Chemistry   for  his contributions towards the development of Fourier Transform NMR.</a:t>
            </a:r>
            <a:endParaRPr lang="en-US" dirty="0">
              <a:solidFill>
                <a:srgbClr val="0000CC"/>
              </a:solidFill>
            </a:endParaRPr>
          </a:p>
        </p:txBody>
      </p:sp>
      <p:pic>
        <p:nvPicPr>
          <p:cNvPr id="65538" name="Picture 2" descr="C:\Documents and Settings\user\My Documents\My Pictures\ErnstTA.jpg"/>
          <p:cNvPicPr>
            <a:picLocks noChangeAspect="1" noChangeArrowheads="1"/>
          </p:cNvPicPr>
          <p:nvPr/>
        </p:nvPicPr>
        <p:blipFill>
          <a:blip r:embed="rId2" cstate="print"/>
          <a:srcRect/>
          <a:stretch>
            <a:fillRect/>
          </a:stretch>
        </p:blipFill>
        <p:spPr bwMode="auto">
          <a:xfrm>
            <a:off x="228600" y="685800"/>
            <a:ext cx="2819400" cy="1758900"/>
          </a:xfrm>
          <a:prstGeom prst="rect">
            <a:avLst/>
          </a:prstGeom>
          <a:noFill/>
        </p:spPr>
      </p:pic>
      <p:pic>
        <p:nvPicPr>
          <p:cNvPr id="65539" name="Picture 3" descr="C:\Documents and Settings\user\My Documents\My Pictures\220px-Kurt_wuethrich.jpg"/>
          <p:cNvPicPr>
            <a:picLocks noChangeAspect="1" noChangeArrowheads="1"/>
          </p:cNvPicPr>
          <p:nvPr/>
        </p:nvPicPr>
        <p:blipFill>
          <a:blip r:embed="rId3" cstate="print"/>
          <a:srcRect/>
          <a:stretch>
            <a:fillRect/>
          </a:stretch>
        </p:blipFill>
        <p:spPr bwMode="auto">
          <a:xfrm>
            <a:off x="7162800" y="599420"/>
            <a:ext cx="1752600" cy="2219980"/>
          </a:xfrm>
          <a:prstGeom prst="rect">
            <a:avLst/>
          </a:prstGeom>
          <a:noFill/>
        </p:spPr>
      </p:pic>
      <p:sp>
        <p:nvSpPr>
          <p:cNvPr id="8" name="Rectangle 7"/>
          <p:cNvSpPr/>
          <p:nvPr/>
        </p:nvSpPr>
        <p:spPr>
          <a:xfrm>
            <a:off x="3200400" y="609600"/>
            <a:ext cx="3810000" cy="1477328"/>
          </a:xfrm>
          <a:prstGeom prst="rect">
            <a:avLst/>
          </a:prstGeom>
        </p:spPr>
        <p:txBody>
          <a:bodyPr wrap="square">
            <a:spAutoFit/>
          </a:bodyPr>
          <a:lstStyle/>
          <a:p>
            <a:pPr algn="just"/>
            <a:r>
              <a:rPr lang="en-US" b="1" dirty="0" smtClean="0">
                <a:solidFill>
                  <a:srgbClr val="006600"/>
                </a:solidFill>
              </a:rPr>
              <a:t>Kurt </a:t>
            </a:r>
            <a:r>
              <a:rPr lang="en-US" b="1" dirty="0" err="1" smtClean="0">
                <a:solidFill>
                  <a:srgbClr val="006600"/>
                </a:solidFill>
              </a:rPr>
              <a:t>Wüthrich</a:t>
            </a:r>
            <a:r>
              <a:rPr lang="en-US" dirty="0" smtClean="0">
                <a:solidFill>
                  <a:srgbClr val="006600"/>
                </a:solidFill>
              </a:rPr>
              <a:t> (born October 4, 1938) </a:t>
            </a:r>
            <a:r>
              <a:rPr lang="en-US" dirty="0" smtClean="0">
                <a:solidFill>
                  <a:srgbClr val="0000CC"/>
                </a:solidFill>
              </a:rPr>
              <a:t>Swiss chemist and biophysicist and 2002 Nobel Prize winner for developing NMR methods for studying biological macromolecules.</a:t>
            </a:r>
            <a:endParaRPr lang="en-US" dirty="0">
              <a:solidFill>
                <a:srgbClr val="0000CC"/>
              </a:solidFill>
            </a:endParaRPr>
          </a:p>
        </p:txBody>
      </p:sp>
      <p:pic>
        <p:nvPicPr>
          <p:cNvPr id="65540" name="Picture 4" descr="C:\Documents and Settings\user\My Documents\My Pictures\lauterbur_postcard.jpg"/>
          <p:cNvPicPr>
            <a:picLocks noChangeAspect="1" noChangeArrowheads="1"/>
          </p:cNvPicPr>
          <p:nvPr/>
        </p:nvPicPr>
        <p:blipFill>
          <a:blip r:embed="rId4" cstate="print"/>
          <a:srcRect/>
          <a:stretch>
            <a:fillRect/>
          </a:stretch>
        </p:blipFill>
        <p:spPr bwMode="auto">
          <a:xfrm>
            <a:off x="228600" y="3935187"/>
            <a:ext cx="1905000" cy="2694213"/>
          </a:xfrm>
          <a:prstGeom prst="rect">
            <a:avLst/>
          </a:prstGeom>
          <a:noFill/>
        </p:spPr>
      </p:pic>
      <p:sp>
        <p:nvSpPr>
          <p:cNvPr id="10" name="Rectangle 9"/>
          <p:cNvSpPr/>
          <p:nvPr/>
        </p:nvSpPr>
        <p:spPr>
          <a:xfrm>
            <a:off x="2095500" y="5293921"/>
            <a:ext cx="4343400" cy="1477328"/>
          </a:xfrm>
          <a:prstGeom prst="rect">
            <a:avLst/>
          </a:prstGeom>
        </p:spPr>
        <p:txBody>
          <a:bodyPr wrap="square">
            <a:spAutoFit/>
          </a:bodyPr>
          <a:lstStyle/>
          <a:p>
            <a:pPr algn="just"/>
            <a:r>
              <a:rPr lang="en-US" b="1" dirty="0" smtClean="0">
                <a:solidFill>
                  <a:srgbClr val="006600"/>
                </a:solidFill>
              </a:rPr>
              <a:t>Paul Christian </a:t>
            </a:r>
            <a:r>
              <a:rPr lang="en-US" b="1" dirty="0" err="1" smtClean="0">
                <a:solidFill>
                  <a:srgbClr val="006600"/>
                </a:solidFill>
              </a:rPr>
              <a:t>Lauterbur</a:t>
            </a:r>
            <a:r>
              <a:rPr lang="en-US" dirty="0" smtClean="0">
                <a:solidFill>
                  <a:srgbClr val="006600"/>
                </a:solidFill>
              </a:rPr>
              <a:t> (May 6 1929 - March 27, 2007)</a:t>
            </a:r>
            <a:r>
              <a:rPr lang="en-US" dirty="0" smtClean="0">
                <a:solidFill>
                  <a:srgbClr val="003300"/>
                </a:solidFill>
              </a:rPr>
              <a:t> </a:t>
            </a:r>
            <a:r>
              <a:rPr lang="en-US" dirty="0" smtClean="0">
                <a:solidFill>
                  <a:srgbClr val="0000CC"/>
                </a:solidFill>
              </a:rPr>
              <a:t>was an American chemist and 2003 Nobel Prize winner in medicine for his pioneer work that led to the development of MRI.</a:t>
            </a:r>
            <a:endParaRPr lang="en-US" dirty="0">
              <a:solidFill>
                <a:srgbClr val="0000CC"/>
              </a:solidFill>
            </a:endParaRPr>
          </a:p>
        </p:txBody>
      </p:sp>
      <p:sp>
        <p:nvSpPr>
          <p:cNvPr id="11" name="Rectangle 10"/>
          <p:cNvSpPr/>
          <p:nvPr/>
        </p:nvSpPr>
        <p:spPr>
          <a:xfrm>
            <a:off x="2743200" y="3932872"/>
            <a:ext cx="4267200" cy="923330"/>
          </a:xfrm>
          <a:prstGeom prst="rect">
            <a:avLst/>
          </a:prstGeom>
        </p:spPr>
        <p:txBody>
          <a:bodyPr wrap="square">
            <a:spAutoFit/>
          </a:bodyPr>
          <a:lstStyle/>
          <a:p>
            <a:pPr algn="just"/>
            <a:r>
              <a:rPr lang="en-US" b="1" dirty="0" smtClean="0">
                <a:solidFill>
                  <a:srgbClr val="006600"/>
                </a:solidFill>
              </a:rPr>
              <a:t>Sir Peter Mansfield</a:t>
            </a:r>
            <a:r>
              <a:rPr lang="en-US" dirty="0" smtClean="0">
                <a:solidFill>
                  <a:srgbClr val="006600"/>
                </a:solidFill>
              </a:rPr>
              <a:t> (born 9 October 1933), </a:t>
            </a:r>
            <a:r>
              <a:rPr lang="en-US" dirty="0" smtClean="0">
                <a:solidFill>
                  <a:srgbClr val="0000CC"/>
                </a:solidFill>
              </a:rPr>
              <a:t>is a British physicist and 2003 Nobel Prize winner for discovering the MRI. </a:t>
            </a:r>
            <a:endParaRPr lang="en-US" dirty="0">
              <a:solidFill>
                <a:srgbClr val="0000CC"/>
              </a:solidFill>
            </a:endParaRPr>
          </a:p>
        </p:txBody>
      </p:sp>
      <p:pic>
        <p:nvPicPr>
          <p:cNvPr id="65543" name="Picture 7" descr="C:\Documents and Settings\user\My Documents\My Pictures\mansfield.jpg"/>
          <p:cNvPicPr>
            <a:picLocks noChangeAspect="1" noChangeArrowheads="1"/>
          </p:cNvPicPr>
          <p:nvPr/>
        </p:nvPicPr>
        <p:blipFill>
          <a:blip r:embed="rId5" cstate="print"/>
          <a:srcRect/>
          <a:stretch>
            <a:fillRect/>
          </a:stretch>
        </p:blipFill>
        <p:spPr bwMode="auto">
          <a:xfrm>
            <a:off x="7026812" y="3932872"/>
            <a:ext cx="1905000" cy="2455804"/>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Text Box 4"/>
          <p:cNvSpPr txBox="1">
            <a:spLocks noChangeArrowheads="1"/>
          </p:cNvSpPr>
          <p:nvPr/>
        </p:nvSpPr>
        <p:spPr bwMode="auto">
          <a:xfrm>
            <a:off x="381000" y="15240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SPIN-SPIN COUPLING</a:t>
            </a:r>
            <a:endParaRPr lang="en-US" sz="2800" dirty="0">
              <a:latin typeface="Arial Black" panose="020B0A04020102020204" pitchFamily="34" charset="0"/>
            </a:endParaRPr>
          </a:p>
        </p:txBody>
      </p:sp>
      <p:pic>
        <p:nvPicPr>
          <p:cNvPr id="37891" name="Picture 5"/>
          <p:cNvPicPr>
            <a:picLocks noChangeAspect="1" noChangeArrowheads="1"/>
          </p:cNvPicPr>
          <p:nvPr/>
        </p:nvPicPr>
        <p:blipFill rotWithShape="1">
          <a:blip r:embed="rId2" cstate="print"/>
          <a:srcRect b="3924"/>
          <a:stretch/>
        </p:blipFill>
        <p:spPr bwMode="auto">
          <a:xfrm>
            <a:off x="685800" y="2514600"/>
            <a:ext cx="7772400" cy="4190999"/>
          </a:xfrm>
          <a:prstGeom prst="rect">
            <a:avLst/>
          </a:prstGeom>
          <a:noFill/>
          <a:ln w="9525">
            <a:noFill/>
            <a:miter lim="800000"/>
            <a:headEnd/>
            <a:tailEnd/>
          </a:ln>
        </p:spPr>
      </p:pic>
      <p:sp>
        <p:nvSpPr>
          <p:cNvPr id="3" name="Rectangle 2"/>
          <p:cNvSpPr/>
          <p:nvPr/>
        </p:nvSpPr>
        <p:spPr>
          <a:xfrm>
            <a:off x="381000" y="804208"/>
            <a:ext cx="8534400" cy="1938992"/>
          </a:xfrm>
          <a:prstGeom prst="rect">
            <a:avLst/>
          </a:prstGeom>
        </p:spPr>
        <p:txBody>
          <a:bodyPr wrap="square">
            <a:spAutoFit/>
          </a:bodyPr>
          <a:lstStyle/>
          <a:p>
            <a:pPr marL="342900" indent="-342900" algn="just">
              <a:buFont typeface="Wingdings" panose="05000000000000000000" pitchFamily="2" charset="2"/>
              <a:buChar char="q"/>
              <a:defRPr/>
            </a:pPr>
            <a:r>
              <a:rPr lang="en-US" b="1" i="1" dirty="0">
                <a:solidFill>
                  <a:srgbClr val="580000"/>
                </a:solidFill>
              </a:rPr>
              <a:t>Equivalent protons do not split each other.</a:t>
            </a:r>
          </a:p>
          <a:p>
            <a:pPr marL="342900" indent="-342900" algn="just">
              <a:buFont typeface="Wingdings" panose="05000000000000000000" pitchFamily="2" charset="2"/>
              <a:buChar char="q"/>
              <a:defRPr/>
            </a:pPr>
            <a:endParaRPr lang="en-US" sz="1100" b="1" i="1" dirty="0">
              <a:solidFill>
                <a:srgbClr val="580000"/>
              </a:solidFill>
            </a:endParaRPr>
          </a:p>
          <a:p>
            <a:pPr marL="342900" indent="-342900" algn="just">
              <a:buFont typeface="Wingdings" panose="05000000000000000000" pitchFamily="2" charset="2"/>
              <a:buChar char="q"/>
              <a:defRPr/>
            </a:pPr>
            <a:r>
              <a:rPr lang="en-US" b="1" i="1" dirty="0">
                <a:solidFill>
                  <a:srgbClr val="580000"/>
                </a:solidFill>
              </a:rPr>
              <a:t>Protons bonded to the same carbon will split each other </a:t>
            </a:r>
            <a:r>
              <a:rPr lang="en-US" b="1" i="1" u="sng" dirty="0">
                <a:solidFill>
                  <a:srgbClr val="580000"/>
                </a:solidFill>
              </a:rPr>
              <a:t>only</a:t>
            </a:r>
            <a:r>
              <a:rPr lang="en-US" b="1" i="1" dirty="0">
                <a:solidFill>
                  <a:srgbClr val="580000"/>
                </a:solidFill>
              </a:rPr>
              <a:t> if they are not equivalent.</a:t>
            </a:r>
          </a:p>
          <a:p>
            <a:pPr marL="342900" indent="-342900" algn="just">
              <a:buFont typeface="Wingdings" panose="05000000000000000000" pitchFamily="2" charset="2"/>
              <a:buChar char="q"/>
              <a:defRPr/>
            </a:pPr>
            <a:endParaRPr lang="en-US" sz="1000" b="1" i="1" dirty="0">
              <a:solidFill>
                <a:srgbClr val="580000"/>
              </a:solidFill>
            </a:endParaRPr>
          </a:p>
          <a:p>
            <a:pPr marL="342900" indent="-342900" algn="just">
              <a:buFont typeface="Wingdings" panose="05000000000000000000" pitchFamily="2" charset="2"/>
              <a:buChar char="q"/>
              <a:defRPr/>
            </a:pPr>
            <a:r>
              <a:rPr lang="en-US" b="1" i="1" dirty="0">
                <a:solidFill>
                  <a:srgbClr val="580000"/>
                </a:solidFill>
              </a:rPr>
              <a:t>Protons on adjacent carbons normally will couple.</a:t>
            </a:r>
          </a:p>
          <a:p>
            <a:pPr marL="342900" indent="-342900" algn="just">
              <a:buFont typeface="Wingdings" panose="05000000000000000000" pitchFamily="2" charset="2"/>
              <a:buChar char="q"/>
              <a:defRPr/>
            </a:pPr>
            <a:endParaRPr lang="en-US" sz="900" b="1" i="1" dirty="0">
              <a:solidFill>
                <a:srgbClr val="580000"/>
              </a:solidFill>
            </a:endParaRPr>
          </a:p>
          <a:p>
            <a:pPr marL="342900" indent="-342900" algn="just">
              <a:buFont typeface="Wingdings" panose="05000000000000000000" pitchFamily="2" charset="2"/>
              <a:buChar char="q"/>
              <a:defRPr/>
            </a:pPr>
            <a:r>
              <a:rPr lang="en-US" b="1" i="1" dirty="0">
                <a:solidFill>
                  <a:srgbClr val="580000"/>
                </a:solidFill>
              </a:rPr>
              <a:t>Protons separated by four or more bonds will not couple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13507" y="139337"/>
            <a:ext cx="8556172"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defRPr/>
            </a:pPr>
            <a:r>
              <a:rPr lang="en-US" altLang="en-US" sz="2800" b="1" dirty="0" smtClean="0">
                <a:effectLst>
                  <a:outerShdw blurRad="38100" dist="38100" dir="2700000" algn="tl">
                    <a:srgbClr val="C0C0C0"/>
                  </a:outerShdw>
                </a:effectLst>
                <a:latin typeface="Arial Black" panose="020B0A04020102020204" pitchFamily="34" charset="0"/>
              </a:rPr>
              <a:t>VARIANCE DEPENDING NMR </a:t>
            </a:r>
          </a:p>
          <a:p>
            <a:pPr eaLnBrk="1" hangingPunct="1">
              <a:defRPr/>
            </a:pPr>
            <a:endParaRPr lang="en-US" altLang="en-US" sz="1000" dirty="0" smtClean="0"/>
          </a:p>
          <a:p>
            <a:pPr eaLnBrk="1" hangingPunct="1">
              <a:defRPr/>
            </a:pPr>
            <a:r>
              <a:rPr lang="en-US" altLang="en-US" sz="2000" b="1" dirty="0" smtClean="0">
                <a:solidFill>
                  <a:srgbClr val="003300"/>
                </a:solidFill>
              </a:rPr>
              <a:t>Protons on oxygen, nitrogen and sulfur</a:t>
            </a:r>
          </a:p>
          <a:p>
            <a:pPr eaLnBrk="1" hangingPunct="1">
              <a:defRPr/>
            </a:pPr>
            <a:endParaRPr lang="en-US" altLang="en-US" sz="1200" dirty="0" smtClean="0">
              <a:solidFill>
                <a:srgbClr val="0000CC"/>
              </a:solidFill>
            </a:endParaRPr>
          </a:p>
          <a:p>
            <a:pPr eaLnBrk="1" hangingPunct="1">
              <a:defRPr/>
            </a:pPr>
            <a:r>
              <a:rPr lang="en-US" altLang="en-US" dirty="0" smtClean="0">
                <a:solidFill>
                  <a:srgbClr val="0000CC"/>
                </a:solidFill>
              </a:rPr>
              <a:t>Protons directly bonded to an oxygen, nitrogen or sulfur atom behave very differently from protons bonded to carbons.</a:t>
            </a:r>
          </a:p>
          <a:p>
            <a:pPr eaLnBrk="1" hangingPunct="1">
              <a:defRPr/>
            </a:pPr>
            <a:endParaRPr lang="en-US" altLang="en-US" dirty="0">
              <a:solidFill>
                <a:srgbClr val="0000CC"/>
              </a:solidFill>
            </a:endParaRPr>
          </a:p>
          <a:p>
            <a:pPr marL="285750" indent="-285750" algn="just" eaLnBrk="1" hangingPunct="1">
              <a:buFont typeface="Wingdings" panose="05000000000000000000" pitchFamily="2" charset="2"/>
              <a:buChar char="q"/>
              <a:defRPr/>
            </a:pPr>
            <a:r>
              <a:rPr lang="en-US" altLang="en-US" b="1" i="1" dirty="0" smtClean="0">
                <a:solidFill>
                  <a:srgbClr val="003300"/>
                </a:solidFill>
              </a:rPr>
              <a:t>They are exchangeable</a:t>
            </a:r>
          </a:p>
          <a:p>
            <a:pPr marL="285750" indent="-285750" algn="just" eaLnBrk="1" hangingPunct="1">
              <a:buFont typeface="Wingdings" panose="05000000000000000000" pitchFamily="2" charset="2"/>
              <a:buChar char="q"/>
              <a:defRPr/>
            </a:pPr>
            <a:r>
              <a:rPr lang="en-US" altLang="en-US" b="1" i="1" dirty="0" smtClean="0">
                <a:solidFill>
                  <a:srgbClr val="003300"/>
                </a:solidFill>
              </a:rPr>
              <a:t>They are subject to hydrogen bonding</a:t>
            </a:r>
          </a:p>
          <a:p>
            <a:pPr marL="285750" indent="-285750" algn="just">
              <a:buFont typeface="Wingdings" panose="05000000000000000000" pitchFamily="2" charset="2"/>
              <a:buChar char="q"/>
              <a:defRPr/>
            </a:pPr>
            <a:r>
              <a:rPr lang="en-US" altLang="en-US" b="1" i="1" dirty="0" smtClean="0">
                <a:solidFill>
                  <a:srgbClr val="003300"/>
                </a:solidFill>
              </a:rPr>
              <a:t>Those on nitrogen (</a:t>
            </a:r>
            <a:r>
              <a:rPr lang="en-US" altLang="en-US" b="1" i="1" baseline="30000" dirty="0" smtClean="0">
                <a:solidFill>
                  <a:srgbClr val="003300"/>
                </a:solidFill>
              </a:rPr>
              <a:t>14</a:t>
            </a:r>
            <a:r>
              <a:rPr lang="en-US" altLang="en-US" b="1" i="1" dirty="0" smtClean="0">
                <a:solidFill>
                  <a:srgbClr val="003300"/>
                </a:solidFill>
              </a:rPr>
              <a:t>N) atom are subject to a partial or complete decoupling by the electrical quadrupole moment of the </a:t>
            </a:r>
            <a:r>
              <a:rPr lang="en-US" altLang="en-US" b="1" i="1" baseline="30000" dirty="0" smtClean="0">
                <a:solidFill>
                  <a:srgbClr val="003300"/>
                </a:solidFill>
              </a:rPr>
              <a:t>14</a:t>
            </a:r>
            <a:r>
              <a:rPr lang="en-US" altLang="en-US" b="1" i="1" dirty="0" smtClean="0">
                <a:solidFill>
                  <a:srgbClr val="003300"/>
                </a:solidFill>
              </a:rPr>
              <a:t>N nucleus</a:t>
            </a:r>
            <a:endParaRPr lang="en-US" altLang="en-US" b="1" i="1" dirty="0">
              <a:solidFill>
                <a:srgbClr val="003300"/>
              </a:solidFill>
            </a:endParaRPr>
          </a:p>
          <a:p>
            <a:pPr marL="285750" indent="-285750" algn="just">
              <a:buFont typeface="Wingdings" panose="05000000000000000000" pitchFamily="2" charset="2"/>
              <a:buChar char="q"/>
              <a:defRPr/>
            </a:pPr>
            <a:endParaRPr lang="en-US" altLang="en-US" b="1" i="1" dirty="0" smtClean="0">
              <a:solidFill>
                <a:srgbClr val="003300"/>
              </a:solidFill>
            </a:endParaRPr>
          </a:p>
          <a:p>
            <a:pPr algn="just">
              <a:defRPr/>
            </a:pPr>
            <a:r>
              <a:rPr lang="en-US" altLang="en-US" sz="2000" b="1" dirty="0" smtClean="0">
                <a:solidFill>
                  <a:srgbClr val="003300"/>
                </a:solidFill>
              </a:rPr>
              <a:t>Protons on oxygen</a:t>
            </a:r>
          </a:p>
          <a:p>
            <a:pPr algn="just">
              <a:defRPr/>
            </a:pPr>
            <a:endParaRPr lang="en-US" altLang="en-US" sz="1200" dirty="0" smtClean="0">
              <a:solidFill>
                <a:srgbClr val="0000CC"/>
              </a:solidFill>
            </a:endParaRPr>
          </a:p>
          <a:p>
            <a:pPr algn="just">
              <a:defRPr/>
            </a:pPr>
            <a:r>
              <a:rPr lang="en-US" altLang="en-US" dirty="0" smtClean="0">
                <a:solidFill>
                  <a:srgbClr val="0000CC"/>
                </a:solidFill>
              </a:rPr>
              <a:t>Depending on the concentration, the </a:t>
            </a:r>
            <a:r>
              <a:rPr lang="en-US" altLang="en-US" dirty="0" err="1" smtClean="0">
                <a:solidFill>
                  <a:srgbClr val="0000CC"/>
                </a:solidFill>
              </a:rPr>
              <a:t>hydroxylic</a:t>
            </a:r>
            <a:r>
              <a:rPr lang="en-US" altLang="en-US" dirty="0" smtClean="0">
                <a:solidFill>
                  <a:srgbClr val="0000CC"/>
                </a:solidFill>
              </a:rPr>
              <a:t> proton in alcohols is found between 0.5 and 5 ppm. </a:t>
            </a:r>
          </a:p>
          <a:p>
            <a:pPr algn="just">
              <a:defRPr/>
            </a:pPr>
            <a:endParaRPr lang="en-US" altLang="en-US" dirty="0">
              <a:solidFill>
                <a:srgbClr val="0000CC"/>
              </a:solidFill>
            </a:endParaRPr>
          </a:p>
          <a:p>
            <a:pPr marL="285750" indent="-285750" algn="just">
              <a:buFont typeface="Wingdings" panose="05000000000000000000" pitchFamily="2" charset="2"/>
              <a:buChar char="q"/>
              <a:defRPr/>
            </a:pPr>
            <a:r>
              <a:rPr lang="en-US" altLang="en-US" b="1" dirty="0" smtClean="0">
                <a:solidFill>
                  <a:srgbClr val="660033"/>
                </a:solidFill>
              </a:rPr>
              <a:t>The change in temperature and the polarity of the solvent also affect their chemical shift.</a:t>
            </a:r>
          </a:p>
          <a:p>
            <a:pPr marL="285750" indent="-285750" algn="just">
              <a:buFont typeface="Wingdings" panose="05000000000000000000" pitchFamily="2" charset="2"/>
              <a:buChar char="q"/>
              <a:defRPr/>
            </a:pPr>
            <a:r>
              <a:rPr lang="en-US" altLang="en-US" b="1" dirty="0" smtClean="0">
                <a:solidFill>
                  <a:srgbClr val="660033"/>
                </a:solidFill>
              </a:rPr>
              <a:t>Hydrogen bonding decreases the electron density around the proton, thus moving its signal to higher frequency, especially in carboxylic acids</a:t>
            </a:r>
          </a:p>
          <a:p>
            <a:pPr marL="285750" indent="-285750" algn="just">
              <a:buFont typeface="Wingdings" panose="05000000000000000000" pitchFamily="2" charset="2"/>
              <a:buChar char="q"/>
              <a:defRPr/>
            </a:pPr>
            <a:r>
              <a:rPr lang="en-US" altLang="en-US" b="1" dirty="0" smtClean="0">
                <a:solidFill>
                  <a:srgbClr val="660033"/>
                </a:solidFill>
              </a:rPr>
              <a:t>Rapid exchangeability explains why the </a:t>
            </a:r>
            <a:r>
              <a:rPr lang="en-US" altLang="en-US" b="1" dirty="0" err="1" smtClean="0">
                <a:solidFill>
                  <a:srgbClr val="660033"/>
                </a:solidFill>
              </a:rPr>
              <a:t>hydroxylic</a:t>
            </a:r>
            <a:r>
              <a:rPr lang="en-US" altLang="en-US" b="1" dirty="0" smtClean="0">
                <a:solidFill>
                  <a:srgbClr val="660033"/>
                </a:solidFill>
              </a:rPr>
              <a:t> proton in alcohols appear as a singlet</a:t>
            </a:r>
            <a:endParaRPr lang="en-US" altLang="en-US" b="1" dirty="0">
              <a:solidFill>
                <a:srgbClr val="660033"/>
              </a:solidFill>
            </a:endParaRPr>
          </a:p>
        </p:txBody>
      </p:sp>
    </p:spTree>
    <p:extLst>
      <p:ext uri="{BB962C8B-B14F-4D97-AF65-F5344CB8AC3E}">
        <p14:creationId xmlns:p14="http://schemas.microsoft.com/office/powerpoint/2010/main" val="2671047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00443" y="140060"/>
            <a:ext cx="8556172"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defRPr/>
            </a:pPr>
            <a:r>
              <a:rPr lang="en-US" altLang="en-US" sz="2800" b="1" dirty="0" smtClean="0">
                <a:effectLst>
                  <a:outerShdw blurRad="38100" dist="38100" dir="2700000" algn="tl">
                    <a:srgbClr val="C0C0C0"/>
                  </a:outerShdw>
                </a:effectLst>
                <a:latin typeface="Arial Black" panose="020B0A04020102020204" pitchFamily="34" charset="0"/>
              </a:rPr>
              <a:t>VARIANCE DEPENDING NMR </a:t>
            </a:r>
          </a:p>
          <a:p>
            <a:pPr algn="just">
              <a:defRPr/>
            </a:pPr>
            <a:endParaRPr lang="en-US" altLang="en-US" b="1" i="1" dirty="0" smtClean="0">
              <a:solidFill>
                <a:srgbClr val="003300"/>
              </a:solidFill>
            </a:endParaRPr>
          </a:p>
          <a:p>
            <a:pPr algn="just">
              <a:defRPr/>
            </a:pPr>
            <a:r>
              <a:rPr lang="en-US" altLang="en-US" sz="2000" b="1" dirty="0" smtClean="0">
                <a:solidFill>
                  <a:srgbClr val="003300"/>
                </a:solidFill>
              </a:rPr>
              <a:t>Protons on oxygen</a:t>
            </a:r>
          </a:p>
          <a:p>
            <a:pPr algn="just">
              <a:defRPr/>
            </a:pPr>
            <a:endParaRPr lang="en-US" altLang="en-US" sz="1200" dirty="0" smtClean="0">
              <a:solidFill>
                <a:srgbClr val="0000CC"/>
              </a:solidFill>
            </a:endParaRPr>
          </a:p>
          <a:p>
            <a:pPr algn="just">
              <a:defRPr/>
            </a:pPr>
            <a:r>
              <a:rPr lang="en-US" altLang="en-US" dirty="0" smtClean="0">
                <a:solidFill>
                  <a:srgbClr val="0000CC"/>
                </a:solidFill>
              </a:rPr>
              <a:t>The rate of exchange can be decrease by lowering the temperature or by drying the solvent (anhydrous sodium carbonate, alumina or grade 3A or 4A molecular sieves).</a:t>
            </a:r>
            <a:endParaRPr lang="en-US" altLang="en-US" b="1" dirty="0">
              <a:solidFill>
                <a:srgbClr val="660033"/>
              </a:solidFill>
            </a:endParaRPr>
          </a:p>
        </p:txBody>
      </p:sp>
      <p:grpSp>
        <p:nvGrpSpPr>
          <p:cNvPr id="6" name="Group 5"/>
          <p:cNvGrpSpPr/>
          <p:nvPr/>
        </p:nvGrpSpPr>
        <p:grpSpPr>
          <a:xfrm>
            <a:off x="300443" y="2097314"/>
            <a:ext cx="8534400" cy="2387600"/>
            <a:chOff x="300443" y="2097314"/>
            <a:chExt cx="8534400" cy="2387600"/>
          </a:xfrm>
        </p:grpSpPr>
        <p:pic>
          <p:nvPicPr>
            <p:cNvPr id="4" name="Picture 7" descr="13_36Re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443" y="2097314"/>
              <a:ext cx="39624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13_36Re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3" y="2097314"/>
              <a:ext cx="4191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6"/>
          <p:cNvSpPr/>
          <p:nvPr/>
        </p:nvSpPr>
        <p:spPr>
          <a:xfrm>
            <a:off x="300444" y="4589418"/>
            <a:ext cx="8556172" cy="2031325"/>
          </a:xfrm>
          <a:prstGeom prst="rect">
            <a:avLst/>
          </a:prstGeom>
        </p:spPr>
        <p:txBody>
          <a:bodyPr wrap="square">
            <a:spAutoFit/>
          </a:bodyPr>
          <a:lstStyle/>
          <a:p>
            <a:pPr algn="just">
              <a:defRPr/>
            </a:pPr>
            <a:r>
              <a:rPr lang="en-US" altLang="en-US" dirty="0" smtClean="0">
                <a:solidFill>
                  <a:srgbClr val="0000CC"/>
                </a:solidFill>
              </a:rPr>
              <a:t>For example, ultrapure </a:t>
            </a:r>
            <a:r>
              <a:rPr lang="en-US" altLang="en-US" dirty="0">
                <a:solidFill>
                  <a:srgbClr val="0000CC"/>
                </a:solidFill>
              </a:rPr>
              <a:t>samples of ethanol show </a:t>
            </a:r>
            <a:r>
              <a:rPr lang="en-US" altLang="en-US" dirty="0" smtClean="0">
                <a:solidFill>
                  <a:srgbClr val="0000CC"/>
                </a:solidFill>
              </a:rPr>
              <a:t>splitting. Ethanol </a:t>
            </a:r>
            <a:r>
              <a:rPr lang="en-US" altLang="en-US" dirty="0">
                <a:solidFill>
                  <a:srgbClr val="0000CC"/>
                </a:solidFill>
              </a:rPr>
              <a:t>with a small amount of acidic or basic impurities will not show </a:t>
            </a:r>
            <a:r>
              <a:rPr lang="en-US" altLang="en-US" dirty="0" smtClean="0">
                <a:solidFill>
                  <a:srgbClr val="0000CC"/>
                </a:solidFill>
              </a:rPr>
              <a:t>splitting</a:t>
            </a:r>
          </a:p>
          <a:p>
            <a:pPr algn="just">
              <a:defRPr/>
            </a:pPr>
            <a:endParaRPr lang="en-US" altLang="en-US" dirty="0" smtClean="0">
              <a:solidFill>
                <a:srgbClr val="0000CC"/>
              </a:solidFill>
            </a:endParaRPr>
          </a:p>
          <a:p>
            <a:pPr algn="just">
              <a:defRPr/>
            </a:pPr>
            <a:endParaRPr lang="en-US" altLang="en-US" dirty="0">
              <a:solidFill>
                <a:srgbClr val="0000CC"/>
              </a:solidFill>
            </a:endParaRPr>
          </a:p>
          <a:p>
            <a:pPr algn="just">
              <a:defRPr/>
            </a:pPr>
            <a:r>
              <a:rPr lang="en-US" altLang="en-US" b="1" i="1" dirty="0" smtClean="0">
                <a:solidFill>
                  <a:srgbClr val="003300"/>
                </a:solidFill>
              </a:rPr>
              <a:t>Purified, dry deuterated DMSO or deuterated acetone used as solvent, in addition to allowing a lower rate of exchange, shifts the signal for the </a:t>
            </a:r>
            <a:r>
              <a:rPr lang="en-US" altLang="en-US" b="1" i="1" dirty="0" err="1" smtClean="0">
                <a:solidFill>
                  <a:srgbClr val="003300"/>
                </a:solidFill>
              </a:rPr>
              <a:t>hydroxylic</a:t>
            </a:r>
            <a:r>
              <a:rPr lang="en-US" altLang="en-US" b="1" i="1" dirty="0" smtClean="0">
                <a:solidFill>
                  <a:srgbClr val="003300"/>
                </a:solidFill>
              </a:rPr>
              <a:t> proton to the left through hydrogen bonding with the solvent.</a:t>
            </a:r>
            <a:endParaRPr lang="en-US" altLang="en-US" b="1" i="1" dirty="0">
              <a:solidFill>
                <a:srgbClr val="003300"/>
              </a:solidFill>
            </a:endParaRPr>
          </a:p>
        </p:txBody>
      </p:sp>
    </p:spTree>
    <p:extLst>
      <p:ext uri="{BB962C8B-B14F-4D97-AF65-F5344CB8AC3E}">
        <p14:creationId xmlns:p14="http://schemas.microsoft.com/office/powerpoint/2010/main" val="2965765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00443" y="166186"/>
            <a:ext cx="8556172"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defRPr/>
            </a:pPr>
            <a:r>
              <a:rPr lang="en-US" altLang="en-US" sz="2800" b="1" dirty="0" smtClean="0">
                <a:effectLst>
                  <a:outerShdw blurRad="38100" dist="38100" dir="2700000" algn="tl">
                    <a:srgbClr val="C0C0C0"/>
                  </a:outerShdw>
                </a:effectLst>
                <a:latin typeface="Arial Black" panose="020B0A04020102020204" pitchFamily="34" charset="0"/>
              </a:rPr>
              <a:t>VARIANCE DEPENDING NMR </a:t>
            </a:r>
          </a:p>
          <a:p>
            <a:pPr algn="just">
              <a:defRPr/>
            </a:pPr>
            <a:endParaRPr lang="en-US" altLang="en-US" b="1" i="1" dirty="0" smtClean="0">
              <a:solidFill>
                <a:srgbClr val="003300"/>
              </a:solidFill>
            </a:endParaRPr>
          </a:p>
          <a:p>
            <a:pPr algn="just">
              <a:defRPr/>
            </a:pPr>
            <a:r>
              <a:rPr lang="en-US" altLang="en-US" sz="2000" b="1" dirty="0" smtClean="0">
                <a:solidFill>
                  <a:srgbClr val="003300"/>
                </a:solidFill>
              </a:rPr>
              <a:t>Protons on oxygen</a:t>
            </a:r>
          </a:p>
          <a:p>
            <a:pPr algn="just">
              <a:defRPr/>
            </a:pPr>
            <a:endParaRPr lang="en-US" altLang="en-US" sz="1200" dirty="0" smtClean="0">
              <a:solidFill>
                <a:srgbClr val="0000CC"/>
              </a:solidFill>
            </a:endParaRPr>
          </a:p>
          <a:p>
            <a:pPr algn="just">
              <a:defRPr/>
            </a:pPr>
            <a:r>
              <a:rPr lang="en-US" altLang="en-US" dirty="0" smtClean="0">
                <a:solidFill>
                  <a:srgbClr val="0000CC"/>
                </a:solidFill>
              </a:rPr>
              <a:t>Carboxylic acids exist as stable hydrogen-bonded dimeric units in non polar solvents even at high dilution. The carboxylic proton therefore absorbs in a characteristic narrow range (</a:t>
            </a:r>
            <a:r>
              <a:rPr lang="el-GR" altLang="en-US" dirty="0" smtClean="0">
                <a:solidFill>
                  <a:srgbClr val="0000CC"/>
                </a:solidFill>
              </a:rPr>
              <a:t>δ</a:t>
            </a:r>
            <a:r>
              <a:rPr lang="en-US" altLang="en-US" dirty="0" smtClean="0">
                <a:solidFill>
                  <a:srgbClr val="0000CC"/>
                </a:solidFill>
              </a:rPr>
              <a:t> 13.2 ~ 10.0 ppm).</a:t>
            </a:r>
          </a:p>
          <a:p>
            <a:pPr algn="just">
              <a:defRPr/>
            </a:pPr>
            <a:endParaRPr lang="en-US" altLang="en-US" b="1" dirty="0" smtClean="0">
              <a:solidFill>
                <a:srgbClr val="0000CC"/>
              </a:solidFill>
            </a:endParaRPr>
          </a:p>
          <a:p>
            <a:pPr algn="just">
              <a:defRPr/>
            </a:pPr>
            <a:endParaRPr lang="en-US" altLang="en-US" b="1" dirty="0">
              <a:solidFill>
                <a:srgbClr val="0000CC"/>
              </a:solidFill>
            </a:endParaRPr>
          </a:p>
          <a:p>
            <a:pPr algn="just">
              <a:defRPr/>
            </a:pPr>
            <a:r>
              <a:rPr lang="en-US" altLang="en-US" sz="2000" b="1" dirty="0">
                <a:solidFill>
                  <a:srgbClr val="003300"/>
                </a:solidFill>
              </a:rPr>
              <a:t>Protons on </a:t>
            </a:r>
            <a:r>
              <a:rPr lang="en-US" altLang="en-US" sz="2000" b="1" dirty="0" smtClean="0">
                <a:solidFill>
                  <a:srgbClr val="003300"/>
                </a:solidFill>
              </a:rPr>
              <a:t>nitrogen</a:t>
            </a:r>
          </a:p>
          <a:p>
            <a:pPr algn="just">
              <a:defRPr/>
            </a:pPr>
            <a:endParaRPr lang="en-US" altLang="en-US" sz="1400" b="1" dirty="0" smtClean="0">
              <a:solidFill>
                <a:srgbClr val="003300"/>
              </a:solidFill>
            </a:endParaRPr>
          </a:p>
          <a:p>
            <a:pPr algn="just">
              <a:defRPr/>
            </a:pPr>
            <a:r>
              <a:rPr lang="en-US" altLang="en-US" dirty="0" smtClean="0">
                <a:solidFill>
                  <a:srgbClr val="0000CC"/>
                </a:solidFill>
              </a:rPr>
              <a:t>The protons bonded to nitrogen may undergo a fast, intermediate or a slow exchange</a:t>
            </a:r>
          </a:p>
          <a:p>
            <a:pPr algn="just">
              <a:defRPr/>
            </a:pPr>
            <a:endParaRPr lang="en-US" altLang="en-US" dirty="0" smtClean="0">
              <a:solidFill>
                <a:srgbClr val="0000CC"/>
              </a:solidFill>
            </a:endParaRPr>
          </a:p>
          <a:p>
            <a:pPr algn="just">
              <a:defRPr/>
            </a:pPr>
            <a:r>
              <a:rPr lang="en-US" altLang="en-US" b="1" i="1" dirty="0" smtClean="0">
                <a:solidFill>
                  <a:srgbClr val="800000"/>
                </a:solidFill>
              </a:rPr>
              <a:t>When the exchange is fast, the NH proton(s) is decoupled from the N atom and the protons on the adjacent carbons, and thus appears as a sharp singlet.</a:t>
            </a:r>
          </a:p>
          <a:p>
            <a:pPr algn="just">
              <a:defRPr/>
            </a:pPr>
            <a:endParaRPr lang="en-US" altLang="en-US" b="1" i="1" dirty="0">
              <a:solidFill>
                <a:srgbClr val="800000"/>
              </a:solidFill>
            </a:endParaRPr>
          </a:p>
          <a:p>
            <a:pPr algn="just">
              <a:defRPr/>
            </a:pPr>
            <a:r>
              <a:rPr lang="en-US" altLang="en-US" b="1" i="1" dirty="0" smtClean="0">
                <a:solidFill>
                  <a:srgbClr val="800000"/>
                </a:solidFill>
              </a:rPr>
              <a:t>When the exchange is intermediate, the NH proton signal is broadened either because of a partial decoupling or as a result of the electrical quadrupole moment.</a:t>
            </a:r>
          </a:p>
          <a:p>
            <a:pPr algn="just">
              <a:defRPr/>
            </a:pPr>
            <a:endParaRPr lang="en-US" altLang="en-US" b="1" i="1" dirty="0">
              <a:solidFill>
                <a:srgbClr val="800000"/>
              </a:solidFill>
            </a:endParaRPr>
          </a:p>
          <a:p>
            <a:pPr algn="just">
              <a:defRPr/>
            </a:pPr>
            <a:r>
              <a:rPr lang="en-US" altLang="en-US" b="1" i="1" dirty="0" smtClean="0">
                <a:solidFill>
                  <a:srgbClr val="800000"/>
                </a:solidFill>
              </a:rPr>
              <a:t>However, the protons bonded to the nitrogen atom in ammonium salts exchange at a slower rate. They are observed as a broad peaks (</a:t>
            </a:r>
            <a:r>
              <a:rPr lang="el-GR" altLang="en-US" b="1" i="1" dirty="0" smtClean="0">
                <a:solidFill>
                  <a:srgbClr val="800000"/>
                </a:solidFill>
              </a:rPr>
              <a:t>δ</a:t>
            </a:r>
            <a:r>
              <a:rPr lang="en-US" altLang="en-US" b="1" i="1" dirty="0" smtClean="0">
                <a:solidFill>
                  <a:srgbClr val="800000"/>
                </a:solidFill>
              </a:rPr>
              <a:t> 6.0 to 8.5 ppm), and they couple with the protons on the adjacent carbon(s).</a:t>
            </a:r>
            <a:endParaRPr lang="en-US" altLang="en-US" b="1" i="1" dirty="0">
              <a:solidFill>
                <a:srgbClr val="800000"/>
              </a:solidFill>
            </a:endParaRPr>
          </a:p>
        </p:txBody>
      </p:sp>
    </p:spTree>
    <p:extLst>
      <p:ext uri="{BB962C8B-B14F-4D97-AF65-F5344CB8AC3E}">
        <p14:creationId xmlns:p14="http://schemas.microsoft.com/office/powerpoint/2010/main" val="3355316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00443" y="166186"/>
            <a:ext cx="8556172"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defRPr/>
            </a:pPr>
            <a:r>
              <a:rPr lang="en-US" altLang="en-US" sz="2800" b="1" dirty="0" smtClean="0">
                <a:effectLst>
                  <a:outerShdw blurRad="38100" dist="38100" dir="2700000" algn="tl">
                    <a:srgbClr val="C0C0C0"/>
                  </a:outerShdw>
                </a:effectLst>
                <a:latin typeface="Arial Black" panose="020B0A04020102020204" pitchFamily="34" charset="0"/>
              </a:rPr>
              <a:t>VARIANCE DEPENDING NMR </a:t>
            </a:r>
          </a:p>
          <a:p>
            <a:pPr algn="just">
              <a:defRPr/>
            </a:pPr>
            <a:endParaRPr lang="en-US" altLang="en-US" b="1" i="1" dirty="0" smtClean="0">
              <a:solidFill>
                <a:srgbClr val="003300"/>
              </a:solidFill>
            </a:endParaRPr>
          </a:p>
          <a:p>
            <a:pPr algn="just">
              <a:defRPr/>
            </a:pPr>
            <a:r>
              <a:rPr lang="en-US" altLang="en-US" sz="2000" b="1" dirty="0" smtClean="0">
                <a:solidFill>
                  <a:srgbClr val="003300"/>
                </a:solidFill>
              </a:rPr>
              <a:t>Protons on Sulfur</a:t>
            </a:r>
          </a:p>
          <a:p>
            <a:pPr algn="just">
              <a:defRPr/>
            </a:pPr>
            <a:endParaRPr lang="en-US" altLang="en-US" sz="1200" dirty="0" smtClean="0">
              <a:solidFill>
                <a:srgbClr val="0000CC"/>
              </a:solidFill>
            </a:endParaRPr>
          </a:p>
          <a:p>
            <a:pPr algn="just">
              <a:defRPr/>
            </a:pPr>
            <a:r>
              <a:rPr lang="en-US" altLang="en-US" b="1" i="1" dirty="0" smtClean="0">
                <a:solidFill>
                  <a:srgbClr val="800000"/>
                </a:solidFill>
              </a:rPr>
              <a:t>Sulfhydryl protons usually exchange at a low rate so that at room temperature they are coupled to protons on adjacent carbon(s) (J = 8 Hz). </a:t>
            </a:r>
          </a:p>
          <a:p>
            <a:pPr algn="just">
              <a:defRPr/>
            </a:pPr>
            <a:endParaRPr lang="en-US" altLang="en-US" dirty="0" smtClean="0">
              <a:solidFill>
                <a:srgbClr val="0000CC"/>
              </a:solidFill>
            </a:endParaRPr>
          </a:p>
          <a:p>
            <a:pPr algn="just">
              <a:defRPr/>
            </a:pPr>
            <a:endParaRPr lang="en-US" altLang="en-US" dirty="0">
              <a:solidFill>
                <a:srgbClr val="0000CC"/>
              </a:solidFill>
            </a:endParaRPr>
          </a:p>
          <a:p>
            <a:pPr algn="just">
              <a:defRPr/>
            </a:pPr>
            <a:r>
              <a:rPr lang="en-US" altLang="en-US" dirty="0" smtClean="0">
                <a:solidFill>
                  <a:srgbClr val="0000CC"/>
                </a:solidFill>
              </a:rPr>
              <a:t>They do not exchange rapidly with hydroxyl, carboxylic, or </a:t>
            </a:r>
            <a:r>
              <a:rPr lang="en-US" altLang="en-US" dirty="0" err="1" smtClean="0">
                <a:solidFill>
                  <a:srgbClr val="0000CC"/>
                </a:solidFill>
              </a:rPr>
              <a:t>enolic</a:t>
            </a:r>
            <a:r>
              <a:rPr lang="en-US" altLang="en-US" dirty="0" smtClean="0">
                <a:solidFill>
                  <a:srgbClr val="0000CC"/>
                </a:solidFill>
              </a:rPr>
              <a:t> protons on the same or other molecules either, thus separate signals are observed.</a:t>
            </a:r>
          </a:p>
          <a:p>
            <a:pPr algn="just">
              <a:defRPr/>
            </a:pPr>
            <a:endParaRPr lang="en-US" altLang="en-US" b="1" i="1" dirty="0" smtClean="0">
              <a:solidFill>
                <a:srgbClr val="0000CC"/>
              </a:solidFill>
            </a:endParaRPr>
          </a:p>
          <a:p>
            <a:pPr algn="just">
              <a:defRPr/>
            </a:pPr>
            <a:endParaRPr lang="en-US" altLang="en-US" b="1" i="1" dirty="0">
              <a:solidFill>
                <a:srgbClr val="0000CC"/>
              </a:solidFill>
            </a:endParaRPr>
          </a:p>
          <a:p>
            <a:pPr algn="just">
              <a:defRPr/>
            </a:pPr>
            <a:endParaRPr lang="en-US" altLang="en-US" b="1" i="1" dirty="0">
              <a:solidFill>
                <a:srgbClr val="0000CC"/>
              </a:solidFill>
            </a:endParaRPr>
          </a:p>
          <a:p>
            <a:pPr algn="just">
              <a:defRPr/>
            </a:pPr>
            <a:r>
              <a:rPr lang="en-US" altLang="en-US" b="1" i="1" dirty="0">
                <a:solidFill>
                  <a:srgbClr val="003300"/>
                </a:solidFill>
              </a:rPr>
              <a:t>Axial and equatorial protons on cyclohexane interconvert so rapidly that they give a single signal.</a:t>
            </a:r>
          </a:p>
          <a:p>
            <a:pPr algn="just">
              <a:defRPr/>
            </a:pPr>
            <a:endParaRPr lang="en-US" altLang="en-US" b="1" i="1" dirty="0">
              <a:solidFill>
                <a:srgbClr val="800000"/>
              </a:solidFill>
            </a:endParaRPr>
          </a:p>
        </p:txBody>
      </p:sp>
      <p:grpSp>
        <p:nvGrpSpPr>
          <p:cNvPr id="7" name="Group 6"/>
          <p:cNvGrpSpPr/>
          <p:nvPr/>
        </p:nvGrpSpPr>
        <p:grpSpPr>
          <a:xfrm>
            <a:off x="352695" y="4719270"/>
            <a:ext cx="8412479" cy="1544371"/>
            <a:chOff x="352695" y="4719270"/>
            <a:chExt cx="8412479" cy="1544371"/>
          </a:xfrm>
        </p:grpSpPr>
        <p:pic>
          <p:nvPicPr>
            <p:cNvPr id="5" name="Picture 2"/>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4532810" y="4815841"/>
              <a:ext cx="4232364" cy="1351135"/>
            </a:xfrm>
            <a:prstGeom prst="rect">
              <a:avLst/>
            </a:prstGeom>
            <a:noFill/>
            <a:ln w="9525">
              <a:noFill/>
              <a:miter lim="800000"/>
              <a:headEnd/>
              <a:tailEnd/>
            </a:ln>
          </p:spPr>
        </p:pic>
        <p:pic>
          <p:nvPicPr>
            <p:cNvPr id="6" name="Picture 4"/>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352695" y="4719270"/>
              <a:ext cx="4042595" cy="1544371"/>
            </a:xfrm>
            <a:prstGeom prst="rect">
              <a:avLst/>
            </a:prstGeom>
            <a:noFill/>
            <a:ln w="9525">
              <a:noFill/>
              <a:miter lim="800000"/>
              <a:headEnd/>
              <a:tailEnd/>
            </a:ln>
          </p:spPr>
        </p:pic>
      </p:grpSp>
    </p:spTree>
    <p:extLst>
      <p:ext uri="{BB962C8B-B14F-4D97-AF65-F5344CB8AC3E}">
        <p14:creationId xmlns:p14="http://schemas.microsoft.com/office/powerpoint/2010/main" val="4915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28600" y="152400"/>
            <a:ext cx="8686800" cy="4708981"/>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COMPLEX SPIN-SPIN </a:t>
            </a:r>
            <a:r>
              <a:rPr lang="en-US" sz="2800" b="1" dirty="0" smtClean="0">
                <a:effectLst>
                  <a:outerShdw blurRad="38100" dist="38100" dir="2700000" algn="tl">
                    <a:srgbClr val="C0C0C0"/>
                  </a:outerShdw>
                </a:effectLst>
                <a:latin typeface="Arial Black" panose="020B0A04020102020204" pitchFamily="34" charset="0"/>
              </a:rPr>
              <a:t>COUPLING</a:t>
            </a:r>
          </a:p>
          <a:p>
            <a:pPr algn="ctr">
              <a:spcBef>
                <a:spcPct val="50000"/>
              </a:spcBef>
              <a:defRPr/>
            </a:pPr>
            <a:endParaRPr lang="en-US" sz="1200" b="1" dirty="0" smtClean="0">
              <a:solidFill>
                <a:srgbClr val="003300"/>
              </a:solidFill>
            </a:endParaRPr>
          </a:p>
          <a:p>
            <a:pPr>
              <a:defRPr/>
            </a:pPr>
            <a:r>
              <a:rPr lang="en-US" sz="2000" b="1" dirty="0" smtClean="0">
                <a:solidFill>
                  <a:srgbClr val="003300"/>
                </a:solidFill>
              </a:rPr>
              <a:t>Coupling </a:t>
            </a:r>
            <a:r>
              <a:rPr lang="en-US" sz="2000" b="1" dirty="0">
                <a:solidFill>
                  <a:srgbClr val="003300"/>
                </a:solidFill>
              </a:rPr>
              <a:t>Constants</a:t>
            </a:r>
          </a:p>
          <a:p>
            <a:pPr algn="just">
              <a:defRPr/>
            </a:pPr>
            <a:endParaRPr lang="en-US" dirty="0">
              <a:solidFill>
                <a:srgbClr val="800000"/>
              </a:solidFill>
            </a:endParaRPr>
          </a:p>
          <a:p>
            <a:pPr algn="just">
              <a:defRPr/>
            </a:pPr>
            <a:r>
              <a:rPr lang="en-US" b="1" i="1" dirty="0">
                <a:solidFill>
                  <a:srgbClr val="580000"/>
                </a:solidFill>
              </a:rPr>
              <a:t>Coupling constant is a distance between the peaks of </a:t>
            </a:r>
            <a:r>
              <a:rPr lang="en-US" b="1" i="1" dirty="0" err="1">
                <a:solidFill>
                  <a:srgbClr val="580000"/>
                </a:solidFill>
              </a:rPr>
              <a:t>multiplet</a:t>
            </a:r>
            <a:r>
              <a:rPr lang="en-US" b="1" i="1" dirty="0">
                <a:solidFill>
                  <a:srgbClr val="580000"/>
                </a:solidFill>
              </a:rPr>
              <a:t>, it is measured in Hz, and is not dependent on strength of the external field.</a:t>
            </a:r>
          </a:p>
          <a:p>
            <a:pPr algn="just">
              <a:defRPr/>
            </a:pPr>
            <a:endParaRPr lang="en-US" i="1" dirty="0" smtClean="0">
              <a:solidFill>
                <a:srgbClr val="660066"/>
              </a:solidFill>
            </a:endParaRPr>
          </a:p>
          <a:p>
            <a:pPr algn="just">
              <a:defRPr/>
            </a:pPr>
            <a:endParaRPr lang="en-US" i="1" dirty="0">
              <a:solidFill>
                <a:srgbClr val="660066"/>
              </a:solidFill>
            </a:endParaRPr>
          </a:p>
          <a:p>
            <a:pPr algn="just">
              <a:defRPr/>
            </a:pPr>
            <a:r>
              <a:rPr lang="en-US" dirty="0" err="1">
                <a:solidFill>
                  <a:srgbClr val="0000CC"/>
                </a:solidFill>
              </a:rPr>
              <a:t>Multiplets</a:t>
            </a:r>
            <a:r>
              <a:rPr lang="en-US" dirty="0">
                <a:solidFill>
                  <a:srgbClr val="0000CC"/>
                </a:solidFill>
              </a:rPr>
              <a:t> with the same coupling constants may come from adjacent groups of protons that split each other</a:t>
            </a:r>
          </a:p>
          <a:p>
            <a:pPr algn="just">
              <a:defRPr/>
            </a:pPr>
            <a:endParaRPr lang="en-US" dirty="0">
              <a:solidFill>
                <a:srgbClr val="0000CC"/>
              </a:solidFill>
            </a:endParaRPr>
          </a:p>
          <a:p>
            <a:pPr algn="just">
              <a:defRPr/>
            </a:pPr>
            <a:r>
              <a:rPr lang="en-US" dirty="0">
                <a:solidFill>
                  <a:srgbClr val="0000CC"/>
                </a:solidFill>
              </a:rPr>
              <a:t>Signals may be split by adjacent protons, different from each other, with different coupling constants.</a:t>
            </a:r>
          </a:p>
          <a:p>
            <a:pPr algn="just">
              <a:defRPr/>
            </a:pPr>
            <a:endParaRPr lang="en-US" dirty="0">
              <a:solidFill>
                <a:srgbClr val="0000CC"/>
              </a:solidFill>
            </a:endParaRPr>
          </a:p>
          <a:p>
            <a:pPr algn="just">
              <a:defRPr/>
            </a:pPr>
            <a:r>
              <a:rPr lang="en-US" dirty="0">
                <a:solidFill>
                  <a:srgbClr val="0000CC"/>
                </a:solidFill>
              </a:rPr>
              <a:t>Example: H</a:t>
            </a:r>
            <a:r>
              <a:rPr lang="en-US" baseline="30000" dirty="0">
                <a:solidFill>
                  <a:srgbClr val="0000CC"/>
                </a:solidFill>
              </a:rPr>
              <a:t>a</a:t>
            </a:r>
            <a:r>
              <a:rPr lang="en-US" dirty="0">
                <a:solidFill>
                  <a:srgbClr val="0000CC"/>
                </a:solidFill>
              </a:rPr>
              <a:t> of styrene is split by the adjacent trans </a:t>
            </a:r>
            <a:r>
              <a:rPr lang="en-US" dirty="0" err="1">
                <a:solidFill>
                  <a:srgbClr val="0000CC"/>
                </a:solidFill>
              </a:rPr>
              <a:t>H</a:t>
            </a:r>
            <a:r>
              <a:rPr lang="en-US" baseline="30000" dirty="0" err="1">
                <a:solidFill>
                  <a:srgbClr val="0000CC"/>
                </a:solidFill>
              </a:rPr>
              <a:t>b</a:t>
            </a:r>
            <a:r>
              <a:rPr lang="en-US" dirty="0">
                <a:solidFill>
                  <a:srgbClr val="0000CC"/>
                </a:solidFill>
              </a:rPr>
              <a:t> (J = 17 Hz) and the adjacent </a:t>
            </a:r>
            <a:r>
              <a:rPr lang="en-US" dirty="0" err="1">
                <a:solidFill>
                  <a:srgbClr val="0000CC"/>
                </a:solidFill>
              </a:rPr>
              <a:t>H</a:t>
            </a:r>
            <a:r>
              <a:rPr lang="en-US" baseline="30000" dirty="0" err="1">
                <a:solidFill>
                  <a:srgbClr val="0000CC"/>
                </a:solidFill>
              </a:rPr>
              <a:t>c</a:t>
            </a:r>
            <a:r>
              <a:rPr lang="en-US" baseline="30000" dirty="0">
                <a:solidFill>
                  <a:srgbClr val="0000CC"/>
                </a:solidFill>
              </a:rPr>
              <a:t> </a:t>
            </a:r>
            <a:r>
              <a:rPr lang="en-US" dirty="0" err="1">
                <a:solidFill>
                  <a:srgbClr val="0000CC"/>
                </a:solidFill>
              </a:rPr>
              <a:t>cis</a:t>
            </a:r>
            <a:r>
              <a:rPr lang="en-US" dirty="0">
                <a:solidFill>
                  <a:srgbClr val="0000CC"/>
                </a:solidFill>
              </a:rPr>
              <a:t> (J = 11 Hz) to yield a doublet of doublet instead of a triplet.</a:t>
            </a:r>
          </a:p>
        </p:txBody>
      </p:sp>
      <p:graphicFrame>
        <p:nvGraphicFramePr>
          <p:cNvPr id="2" name="Object 1"/>
          <p:cNvGraphicFramePr>
            <a:graphicFrameLocks noChangeAspect="1"/>
          </p:cNvGraphicFramePr>
          <p:nvPr>
            <p:extLst>
              <p:ext uri="{D42A27DB-BD31-4B8C-83A1-F6EECF244321}">
                <p14:modId xmlns:p14="http://schemas.microsoft.com/office/powerpoint/2010/main" val="3575855975"/>
              </p:ext>
            </p:extLst>
          </p:nvPr>
        </p:nvGraphicFramePr>
        <p:xfrm>
          <a:off x="5715001" y="4840441"/>
          <a:ext cx="2743199" cy="1788959"/>
        </p:xfrm>
        <a:graphic>
          <a:graphicData uri="http://schemas.openxmlformats.org/presentationml/2006/ole">
            <mc:AlternateContent xmlns:mc="http://schemas.openxmlformats.org/markup-compatibility/2006">
              <mc:Choice xmlns:v="urn:schemas-microsoft-com:vml" Requires="v">
                <p:oleObj spid="_x0000_s7241" name="CS ChemDraw Drawing" r:id="rId3" imgW="1922937" imgH="1313504" progId="ChemDraw.Document.6.0">
                  <p:embed/>
                </p:oleObj>
              </mc:Choice>
              <mc:Fallback>
                <p:oleObj name="CS ChemDraw Drawing" r:id="rId3" imgW="1922937" imgH="1313504" progId="ChemDraw.Document.6.0">
                  <p:embed/>
                  <p:pic>
                    <p:nvPicPr>
                      <p:cNvPr id="0" name=""/>
                      <p:cNvPicPr/>
                      <p:nvPr/>
                    </p:nvPicPr>
                    <p:blipFill>
                      <a:blip r:embed="rId4"/>
                      <a:stretch>
                        <a:fillRect/>
                      </a:stretch>
                    </p:blipFill>
                    <p:spPr>
                      <a:xfrm>
                        <a:off x="5715001" y="4840441"/>
                        <a:ext cx="2743199" cy="1788959"/>
                      </a:xfrm>
                      <a:prstGeom prst="rect">
                        <a:avLst/>
                      </a:prstGeom>
                    </p:spPr>
                  </p:pic>
                </p:oleObj>
              </mc:Fallback>
            </mc:AlternateContent>
          </a:graphicData>
        </a:graphic>
      </p:graphicFrame>
      <p:sp>
        <p:nvSpPr>
          <p:cNvPr id="4" name="Rectangle 3"/>
          <p:cNvSpPr/>
          <p:nvPr/>
        </p:nvSpPr>
        <p:spPr>
          <a:xfrm>
            <a:off x="381000" y="5498068"/>
            <a:ext cx="2286000" cy="369332"/>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16.15 P. 756</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 y="838200"/>
            <a:ext cx="8401050" cy="5760141"/>
            <a:chOff x="381000" y="998468"/>
            <a:chExt cx="8401050" cy="5783332"/>
          </a:xfrm>
        </p:grpSpPr>
        <p:pic>
          <p:nvPicPr>
            <p:cNvPr id="38914" name="Picture 3" descr="13_31"/>
            <p:cNvPicPr>
              <a:picLocks noChangeAspect="1" noChangeArrowheads="1"/>
            </p:cNvPicPr>
            <p:nvPr/>
          </p:nvPicPr>
          <p:blipFill rotWithShape="1">
            <a:blip r:embed="rId2" cstate="print"/>
            <a:srcRect b="6631"/>
            <a:stretch/>
          </p:blipFill>
          <p:spPr bwMode="auto">
            <a:xfrm>
              <a:off x="990600" y="998468"/>
              <a:ext cx="7239000" cy="2659132"/>
            </a:xfrm>
            <a:prstGeom prst="rect">
              <a:avLst/>
            </a:prstGeom>
            <a:noFill/>
            <a:ln w="9525">
              <a:noFill/>
              <a:miter lim="800000"/>
              <a:headEnd/>
              <a:tailEnd/>
            </a:ln>
          </p:spPr>
        </p:pic>
        <p:pic>
          <p:nvPicPr>
            <p:cNvPr id="38915" name="Picture 4" descr="13_32"/>
            <p:cNvPicPr>
              <a:picLocks noChangeAspect="1" noChangeArrowheads="1"/>
            </p:cNvPicPr>
            <p:nvPr/>
          </p:nvPicPr>
          <p:blipFill rotWithShape="1">
            <a:blip r:embed="rId3" cstate="print"/>
            <a:srcRect b="3307"/>
            <a:stretch/>
          </p:blipFill>
          <p:spPr bwMode="auto">
            <a:xfrm>
              <a:off x="381000" y="3544958"/>
              <a:ext cx="3819718" cy="3236842"/>
            </a:xfrm>
            <a:prstGeom prst="rect">
              <a:avLst/>
            </a:prstGeom>
            <a:noFill/>
            <a:ln w="9525">
              <a:noFill/>
              <a:miter lim="800000"/>
              <a:headEnd/>
              <a:tailEnd/>
            </a:ln>
          </p:spPr>
        </p:pic>
        <p:pic>
          <p:nvPicPr>
            <p:cNvPr id="38916" name="Picture 5" descr="13_33"/>
            <p:cNvPicPr>
              <a:picLocks noChangeAspect="1" noChangeArrowheads="1"/>
            </p:cNvPicPr>
            <p:nvPr/>
          </p:nvPicPr>
          <p:blipFill rotWithShape="1">
            <a:blip r:embed="rId4" cstate="print"/>
            <a:srcRect b="3033"/>
            <a:stretch/>
          </p:blipFill>
          <p:spPr bwMode="auto">
            <a:xfrm>
              <a:off x="6324600" y="3581400"/>
              <a:ext cx="2457450" cy="3177209"/>
            </a:xfrm>
            <a:prstGeom prst="rect">
              <a:avLst/>
            </a:prstGeom>
            <a:noFill/>
            <a:ln w="9525">
              <a:noFill/>
              <a:miter lim="800000"/>
              <a:headEnd/>
              <a:tailEnd/>
            </a:ln>
          </p:spPr>
        </p:pic>
        <p:sp>
          <p:nvSpPr>
            <p:cNvPr id="38917" name="Text Box 6"/>
            <p:cNvSpPr txBox="1">
              <a:spLocks noChangeArrowheads="1"/>
            </p:cNvSpPr>
            <p:nvPr/>
          </p:nvSpPr>
          <p:spPr bwMode="auto">
            <a:xfrm>
              <a:off x="3200400" y="4343400"/>
              <a:ext cx="3200400" cy="336550"/>
            </a:xfrm>
            <a:prstGeom prst="rect">
              <a:avLst/>
            </a:prstGeom>
            <a:noFill/>
            <a:ln w="9525">
              <a:noFill/>
              <a:miter lim="800000"/>
              <a:headEnd/>
              <a:tailEnd/>
            </a:ln>
          </p:spPr>
          <p:txBody>
            <a:bodyPr>
              <a:spAutoFit/>
            </a:bodyPr>
            <a:lstStyle/>
            <a:p>
              <a:pPr>
                <a:spcBef>
                  <a:spcPct val="50000"/>
                </a:spcBef>
              </a:pPr>
              <a:r>
                <a:rPr lang="en-US" sz="1600" b="1" baseline="30000" dirty="0">
                  <a:solidFill>
                    <a:srgbClr val="003300"/>
                  </a:solidFill>
                  <a:latin typeface="Tahoma" pitchFamily="34" charset="0"/>
                </a:rPr>
                <a:t>1</a:t>
              </a:r>
              <a:r>
                <a:rPr lang="en-US" sz="1600" b="1" dirty="0">
                  <a:solidFill>
                    <a:srgbClr val="003300"/>
                  </a:solidFill>
                  <a:latin typeface="Tahoma" pitchFamily="34" charset="0"/>
                </a:rPr>
                <a:t>H-NMR spectrum of styrene</a:t>
              </a:r>
            </a:p>
          </p:txBody>
        </p:sp>
      </p:grpSp>
      <p:sp>
        <p:nvSpPr>
          <p:cNvPr id="20487" name="Text Box 7"/>
          <p:cNvSpPr txBox="1">
            <a:spLocks noChangeArrowheads="1"/>
          </p:cNvSpPr>
          <p:nvPr/>
        </p:nvSpPr>
        <p:spPr bwMode="auto">
          <a:xfrm>
            <a:off x="381000" y="16258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COMPLEX SPIN-SPIN COUPLING</a:t>
            </a:r>
            <a:endParaRPr lang="en-US" sz="2800" dirty="0">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381000" y="15240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GEMINAL NONEQUIVALENT PROTONS</a:t>
            </a:r>
            <a:endParaRPr lang="en-US" sz="2800" dirty="0">
              <a:latin typeface="Arial Black" panose="020B0A04020102020204" pitchFamily="34" charset="0"/>
            </a:endParaRPr>
          </a:p>
        </p:txBody>
      </p:sp>
      <p:pic>
        <p:nvPicPr>
          <p:cNvPr id="39939" name="Picture 3" descr="13_35"/>
          <p:cNvPicPr>
            <a:picLocks noChangeAspect="1" noChangeArrowheads="1"/>
          </p:cNvPicPr>
          <p:nvPr/>
        </p:nvPicPr>
        <p:blipFill rotWithShape="1">
          <a:blip r:embed="rId2" cstate="print"/>
          <a:srcRect b="6250"/>
          <a:stretch/>
        </p:blipFill>
        <p:spPr bwMode="auto">
          <a:xfrm>
            <a:off x="381000" y="685800"/>
            <a:ext cx="8382000" cy="2286000"/>
          </a:xfrm>
          <a:prstGeom prst="rect">
            <a:avLst/>
          </a:prstGeom>
          <a:noFill/>
          <a:ln w="9525">
            <a:noFill/>
            <a:miter lim="800000"/>
            <a:headEnd/>
            <a:tailEnd/>
          </a:ln>
        </p:spPr>
      </p:pic>
      <p:sp>
        <p:nvSpPr>
          <p:cNvPr id="7" name="Text Box 4"/>
          <p:cNvSpPr txBox="1">
            <a:spLocks noChangeArrowheads="1"/>
          </p:cNvSpPr>
          <p:nvPr/>
        </p:nvSpPr>
        <p:spPr bwMode="auto">
          <a:xfrm>
            <a:off x="304800" y="3200400"/>
            <a:ext cx="8534400" cy="3570208"/>
          </a:xfrm>
          <a:prstGeom prst="rect">
            <a:avLst/>
          </a:prstGeom>
          <a:noFill/>
          <a:ln w="9525">
            <a:noFill/>
            <a:miter lim="800000"/>
            <a:headEnd/>
            <a:tailEnd/>
          </a:ln>
          <a:effectLst/>
        </p:spPr>
        <p:txBody>
          <a:bodyPr wrap="square">
            <a:spAutoFit/>
          </a:bodyPr>
          <a:lstStyle/>
          <a:p>
            <a:pPr algn="just">
              <a:spcBef>
                <a:spcPct val="50000"/>
              </a:spcBef>
              <a:defRPr/>
            </a:pPr>
            <a:r>
              <a:rPr lang="en-US" sz="2000" b="1" dirty="0" smtClean="0">
                <a:solidFill>
                  <a:srgbClr val="0000CC"/>
                </a:solidFill>
                <a:cs typeface="Tahoma" pitchFamily="34" charset="0"/>
              </a:rPr>
              <a:t>Examples</a:t>
            </a:r>
            <a:endParaRPr lang="en-US" sz="2000" b="1" dirty="0">
              <a:solidFill>
                <a:srgbClr val="0000CC"/>
              </a:solidFill>
              <a:cs typeface="Tahoma" pitchFamily="34" charset="0"/>
            </a:endParaRPr>
          </a:p>
          <a:p>
            <a:pPr>
              <a:defRPr/>
            </a:pPr>
            <a:endParaRPr lang="en-US" dirty="0">
              <a:solidFill>
                <a:srgbClr val="0000CC"/>
              </a:solidFill>
              <a:cs typeface="Tahoma" pitchFamily="34" charset="0"/>
            </a:endParaRPr>
          </a:p>
          <a:p>
            <a:pPr algn="just">
              <a:defRPr/>
            </a:pPr>
            <a:r>
              <a:rPr lang="en-US" dirty="0">
                <a:solidFill>
                  <a:srgbClr val="0000CC"/>
                </a:solidFill>
                <a:cs typeface="Tahoma" pitchFamily="34" charset="0"/>
              </a:rPr>
              <a:t>Deduce the identity of the following compounds from the </a:t>
            </a:r>
            <a:r>
              <a:rPr lang="en-US" baseline="30000" dirty="0">
                <a:solidFill>
                  <a:srgbClr val="0000CC"/>
                </a:solidFill>
                <a:cs typeface="Tahoma" pitchFamily="34" charset="0"/>
              </a:rPr>
              <a:t>1</a:t>
            </a:r>
            <a:r>
              <a:rPr lang="en-US" dirty="0">
                <a:solidFill>
                  <a:srgbClr val="0000CC"/>
                </a:solidFill>
                <a:cs typeface="Tahoma" pitchFamily="34" charset="0"/>
              </a:rPr>
              <a:t>H NMR data given.</a:t>
            </a:r>
            <a:endParaRPr lang="pt-BR" dirty="0">
              <a:solidFill>
                <a:srgbClr val="0000CC"/>
              </a:solidFill>
              <a:cs typeface="Tahoma" pitchFamily="34" charset="0"/>
            </a:endParaRPr>
          </a:p>
          <a:p>
            <a:pPr algn="just">
              <a:defRPr/>
            </a:pPr>
            <a:endParaRPr lang="en-US" dirty="0">
              <a:solidFill>
                <a:srgbClr val="0000CC"/>
              </a:solidFill>
              <a:cs typeface="Tahoma" pitchFamily="34" charset="0"/>
            </a:endParaRPr>
          </a:p>
          <a:p>
            <a:pPr marL="342900" indent="-342900" algn="just">
              <a:buAutoNum type="arabicPeriod"/>
              <a:defRPr/>
            </a:pPr>
            <a:r>
              <a:rPr lang="pt-BR" dirty="0" smtClean="0">
                <a:solidFill>
                  <a:srgbClr val="0000CC"/>
                </a:solidFill>
                <a:cs typeface="Tahoma" pitchFamily="34" charset="0"/>
              </a:rPr>
              <a:t>C</a:t>
            </a:r>
            <a:r>
              <a:rPr lang="pt-BR" baseline="-25000" dirty="0" smtClean="0">
                <a:solidFill>
                  <a:srgbClr val="0000CC"/>
                </a:solidFill>
                <a:cs typeface="Tahoma" pitchFamily="34" charset="0"/>
              </a:rPr>
              <a:t>9</a:t>
            </a:r>
            <a:r>
              <a:rPr lang="pt-BR" dirty="0" smtClean="0">
                <a:solidFill>
                  <a:srgbClr val="0000CC"/>
                </a:solidFill>
                <a:cs typeface="Tahoma" pitchFamily="34" charset="0"/>
              </a:rPr>
              <a:t>H</a:t>
            </a:r>
            <a:r>
              <a:rPr lang="pt-BR" baseline="-25000" dirty="0" smtClean="0">
                <a:solidFill>
                  <a:srgbClr val="0000CC"/>
                </a:solidFill>
                <a:cs typeface="Tahoma" pitchFamily="34" charset="0"/>
              </a:rPr>
              <a:t>10</a:t>
            </a:r>
            <a:r>
              <a:rPr lang="pt-BR" dirty="0" smtClean="0">
                <a:solidFill>
                  <a:srgbClr val="0000CC"/>
                </a:solidFill>
                <a:cs typeface="Tahoma" pitchFamily="34" charset="0"/>
              </a:rPr>
              <a:t>O</a:t>
            </a:r>
            <a:r>
              <a:rPr lang="pt-BR" baseline="-25000" dirty="0" smtClean="0">
                <a:solidFill>
                  <a:srgbClr val="0000CC"/>
                </a:solidFill>
                <a:cs typeface="Tahoma" pitchFamily="34" charset="0"/>
              </a:rPr>
              <a:t>2</a:t>
            </a:r>
            <a:r>
              <a:rPr lang="pt-BR" dirty="0">
                <a:solidFill>
                  <a:srgbClr val="0000CC"/>
                </a:solidFill>
                <a:cs typeface="Tahoma" pitchFamily="34" charset="0"/>
              </a:rPr>
              <a:t>: </a:t>
            </a:r>
            <a:r>
              <a:rPr lang="en-US" dirty="0">
                <a:solidFill>
                  <a:srgbClr val="0000CC"/>
                </a:solidFill>
                <a:cs typeface="Tahoma" pitchFamily="34" charset="0"/>
              </a:rPr>
              <a:t>δ</a:t>
            </a:r>
            <a:r>
              <a:rPr lang="pt-BR" dirty="0">
                <a:solidFill>
                  <a:srgbClr val="0000CC"/>
                </a:solidFill>
                <a:cs typeface="Tahoma" pitchFamily="34" charset="0"/>
              </a:rPr>
              <a:t> 2.2 (3H, singlet), 5.0 (2H, singlet), 7.2 (5H, multiplet) (ppm</a:t>
            </a:r>
            <a:r>
              <a:rPr lang="pt-BR" dirty="0" smtClean="0">
                <a:solidFill>
                  <a:srgbClr val="0000CC"/>
                </a:solidFill>
                <a:cs typeface="Tahoma" pitchFamily="34" charset="0"/>
              </a:rPr>
              <a:t>)</a:t>
            </a:r>
          </a:p>
          <a:p>
            <a:pPr algn="just">
              <a:defRPr/>
            </a:pPr>
            <a:endParaRPr lang="pt-BR" dirty="0">
              <a:solidFill>
                <a:srgbClr val="0000CC"/>
              </a:solidFill>
              <a:cs typeface="Tahoma" pitchFamily="34" charset="0"/>
            </a:endParaRPr>
          </a:p>
          <a:p>
            <a:pPr algn="just">
              <a:defRPr/>
            </a:pPr>
            <a:r>
              <a:rPr lang="pt-BR" dirty="0" smtClean="0">
                <a:solidFill>
                  <a:srgbClr val="0000CC"/>
                </a:solidFill>
                <a:cs typeface="Tahoma" pitchFamily="34" charset="0"/>
              </a:rPr>
              <a:t>2. C</a:t>
            </a:r>
            <a:r>
              <a:rPr lang="pt-BR" baseline="-25000" dirty="0" smtClean="0">
                <a:solidFill>
                  <a:srgbClr val="0000CC"/>
                </a:solidFill>
                <a:cs typeface="Tahoma" pitchFamily="34" charset="0"/>
              </a:rPr>
              <a:t>5</a:t>
            </a:r>
            <a:r>
              <a:rPr lang="pt-BR" dirty="0" smtClean="0">
                <a:solidFill>
                  <a:srgbClr val="0000CC"/>
                </a:solidFill>
                <a:cs typeface="Tahoma" pitchFamily="34" charset="0"/>
              </a:rPr>
              <a:t>H</a:t>
            </a:r>
            <a:r>
              <a:rPr lang="pt-BR" baseline="-25000" dirty="0" smtClean="0">
                <a:solidFill>
                  <a:srgbClr val="0000CC"/>
                </a:solidFill>
                <a:cs typeface="Tahoma" pitchFamily="34" charset="0"/>
              </a:rPr>
              <a:t>8</a:t>
            </a:r>
            <a:r>
              <a:rPr lang="pt-BR" dirty="0" smtClean="0">
                <a:solidFill>
                  <a:srgbClr val="0000CC"/>
                </a:solidFill>
                <a:cs typeface="Tahoma" pitchFamily="34" charset="0"/>
              </a:rPr>
              <a:t>Cl</a:t>
            </a:r>
            <a:r>
              <a:rPr lang="pt-BR" baseline="-25000" dirty="0" smtClean="0">
                <a:solidFill>
                  <a:srgbClr val="0000CC"/>
                </a:solidFill>
                <a:cs typeface="Tahoma" pitchFamily="34" charset="0"/>
              </a:rPr>
              <a:t>2</a:t>
            </a:r>
            <a:r>
              <a:rPr lang="en-US" dirty="0">
                <a:solidFill>
                  <a:srgbClr val="0000CC"/>
                </a:solidFill>
                <a:cs typeface="Tahoma" pitchFamily="34" charset="0"/>
              </a:rPr>
              <a:t>: </a:t>
            </a:r>
            <a:r>
              <a:rPr lang="pt-BR" dirty="0">
                <a:solidFill>
                  <a:srgbClr val="0000CC"/>
                </a:solidFill>
                <a:cs typeface="Tahoma" pitchFamily="34" charset="0"/>
              </a:rPr>
              <a:t>(</a:t>
            </a:r>
            <a:r>
              <a:rPr lang="en-US" dirty="0">
                <a:solidFill>
                  <a:srgbClr val="0000CC"/>
                </a:solidFill>
                <a:cs typeface="Tahoma" pitchFamily="34" charset="0"/>
              </a:rPr>
              <a:t>δ</a:t>
            </a:r>
            <a:r>
              <a:rPr lang="pt-BR" dirty="0">
                <a:solidFill>
                  <a:srgbClr val="0000CC"/>
                </a:solidFill>
                <a:cs typeface="Tahoma" pitchFamily="34" charset="0"/>
              </a:rPr>
              <a:t>): 1.4 (4H, t), 1.2 (4H, t) </a:t>
            </a:r>
            <a:r>
              <a:rPr lang="pt-BR" dirty="0" smtClean="0">
                <a:solidFill>
                  <a:srgbClr val="0000CC"/>
                </a:solidFill>
                <a:cs typeface="Tahoma" pitchFamily="34" charset="0"/>
              </a:rPr>
              <a:t>ppm</a:t>
            </a:r>
          </a:p>
          <a:p>
            <a:pPr marL="342900" indent="-342900" algn="just">
              <a:buFontTx/>
              <a:buAutoNum type="alphaLcParenBoth"/>
              <a:defRPr/>
            </a:pPr>
            <a:endParaRPr lang="pt-BR" dirty="0">
              <a:solidFill>
                <a:srgbClr val="0000CC"/>
              </a:solidFill>
              <a:cs typeface="Tahoma" pitchFamily="34" charset="0"/>
            </a:endParaRPr>
          </a:p>
          <a:p>
            <a:pPr algn="just">
              <a:defRPr/>
            </a:pPr>
            <a:r>
              <a:rPr lang="pt-BR" dirty="0" smtClean="0">
                <a:solidFill>
                  <a:srgbClr val="0000CC"/>
                </a:solidFill>
                <a:cs typeface="Tahoma" pitchFamily="34" charset="0"/>
              </a:rPr>
              <a:t>3. C</a:t>
            </a:r>
            <a:r>
              <a:rPr lang="pt-BR" baseline="-25000" dirty="0" smtClean="0">
                <a:solidFill>
                  <a:srgbClr val="0000CC"/>
                </a:solidFill>
                <a:cs typeface="Tahoma" pitchFamily="34" charset="0"/>
              </a:rPr>
              <a:t>6</a:t>
            </a:r>
            <a:r>
              <a:rPr lang="pt-BR" dirty="0" smtClean="0">
                <a:solidFill>
                  <a:srgbClr val="0000CC"/>
                </a:solidFill>
                <a:cs typeface="Tahoma" pitchFamily="34" charset="0"/>
              </a:rPr>
              <a:t>H</a:t>
            </a:r>
            <a:r>
              <a:rPr lang="pt-BR" baseline="-25000" dirty="0" smtClean="0">
                <a:solidFill>
                  <a:srgbClr val="0000CC"/>
                </a:solidFill>
                <a:cs typeface="Tahoma" pitchFamily="34" charset="0"/>
              </a:rPr>
              <a:t>8</a:t>
            </a:r>
            <a:r>
              <a:rPr lang="pt-BR" dirty="0" smtClean="0">
                <a:solidFill>
                  <a:srgbClr val="0000CC"/>
                </a:solidFill>
                <a:cs typeface="Tahoma" pitchFamily="34" charset="0"/>
              </a:rPr>
              <a:t>O</a:t>
            </a:r>
            <a:r>
              <a:rPr lang="pt-BR" baseline="-25000" dirty="0" smtClean="0">
                <a:solidFill>
                  <a:srgbClr val="0000CC"/>
                </a:solidFill>
                <a:cs typeface="Tahoma" pitchFamily="34" charset="0"/>
              </a:rPr>
              <a:t>4</a:t>
            </a:r>
            <a:r>
              <a:rPr lang="pt-BR" dirty="0">
                <a:solidFill>
                  <a:srgbClr val="0000CC"/>
                </a:solidFill>
                <a:cs typeface="Tahoma" pitchFamily="34" charset="0"/>
              </a:rPr>
              <a:t>: </a:t>
            </a:r>
            <a:r>
              <a:rPr lang="en-US" dirty="0">
                <a:solidFill>
                  <a:srgbClr val="0000CC"/>
                </a:solidFill>
                <a:cs typeface="Tahoma" pitchFamily="34" charset="0"/>
              </a:rPr>
              <a:t>δ</a:t>
            </a:r>
            <a:r>
              <a:rPr lang="pt-BR" dirty="0">
                <a:solidFill>
                  <a:srgbClr val="0000CC"/>
                </a:solidFill>
                <a:cs typeface="Tahoma" pitchFamily="34" charset="0"/>
              </a:rPr>
              <a:t> 3.9 (6H, singlet), 6.1 (2H, singlet) (ppm)</a:t>
            </a:r>
          </a:p>
          <a:p>
            <a:pPr marL="342900" indent="-342900" algn="just">
              <a:buFontTx/>
              <a:buAutoNum type="alphaLcParenBoth"/>
              <a:defRPr/>
            </a:pPr>
            <a:endParaRPr lang="pt-BR" dirty="0">
              <a:solidFill>
                <a:srgbClr val="0000CC"/>
              </a:solidFill>
              <a:cs typeface="Tahoma" pitchFamily="34" charset="0"/>
            </a:endParaRPr>
          </a:p>
          <a:p>
            <a:pPr algn="just">
              <a:defRPr/>
            </a:pPr>
            <a:r>
              <a:rPr lang="pt-BR" dirty="0" smtClean="0">
                <a:solidFill>
                  <a:srgbClr val="0000CC"/>
                </a:solidFill>
              </a:rPr>
              <a:t>4. C</a:t>
            </a:r>
            <a:r>
              <a:rPr lang="pt-BR" baseline="-25000" dirty="0" smtClean="0">
                <a:solidFill>
                  <a:srgbClr val="0000CC"/>
                </a:solidFill>
              </a:rPr>
              <a:t>9</a:t>
            </a:r>
            <a:r>
              <a:rPr lang="pt-BR" dirty="0" smtClean="0">
                <a:solidFill>
                  <a:srgbClr val="0000CC"/>
                </a:solidFill>
              </a:rPr>
              <a:t>H</a:t>
            </a:r>
            <a:r>
              <a:rPr lang="pt-BR" baseline="-25000" dirty="0" smtClean="0">
                <a:solidFill>
                  <a:srgbClr val="0000CC"/>
                </a:solidFill>
              </a:rPr>
              <a:t>9</a:t>
            </a:r>
            <a:r>
              <a:rPr lang="pt-BR" dirty="0" smtClean="0">
                <a:solidFill>
                  <a:srgbClr val="0000CC"/>
                </a:solidFill>
              </a:rPr>
              <a:t>N</a:t>
            </a:r>
            <a:r>
              <a:rPr lang="pt-BR" dirty="0">
                <a:solidFill>
                  <a:srgbClr val="0000CC"/>
                </a:solidFill>
              </a:rPr>
              <a:t>; IR (cm-1):3050, 2950, 2240, 1630</a:t>
            </a:r>
          </a:p>
          <a:p>
            <a:pPr marL="342900" indent="-342900" algn="just">
              <a:defRPr/>
            </a:pPr>
            <a:r>
              <a:rPr lang="pt-BR" dirty="0">
                <a:solidFill>
                  <a:srgbClr val="0000CC"/>
                </a:solidFill>
              </a:rPr>
              <a:t> </a:t>
            </a:r>
            <a:r>
              <a:rPr lang="pt-BR" baseline="30000" dirty="0">
                <a:solidFill>
                  <a:srgbClr val="0000CC"/>
                </a:solidFill>
              </a:rPr>
              <a:t>1</a:t>
            </a:r>
            <a:r>
              <a:rPr lang="pt-BR" dirty="0">
                <a:solidFill>
                  <a:srgbClr val="0000CC"/>
                </a:solidFill>
              </a:rPr>
              <a:t>H NMR (d): 7.5 (2H, d), 7.1 (2H, d), 2.3 (2H, q), 0.9 (3H, t) ppm</a:t>
            </a:r>
          </a:p>
          <a:p>
            <a:pPr marL="342900" indent="-342900" algn="just">
              <a:defRPr/>
            </a:pPr>
            <a:endParaRPr lang="pt-BR" sz="1000" dirty="0">
              <a:solidFill>
                <a:srgbClr val="0000CC"/>
              </a:solidFill>
              <a:cs typeface="Tahoma" pitchFamily="34" charset="0"/>
            </a:endParaRPr>
          </a:p>
        </p:txBody>
      </p:sp>
      <p:sp>
        <p:nvSpPr>
          <p:cNvPr id="6" name="Rectangle 5"/>
          <p:cNvSpPr/>
          <p:nvPr/>
        </p:nvSpPr>
        <p:spPr>
          <a:xfrm>
            <a:off x="2438400" y="2971800"/>
            <a:ext cx="6096000" cy="646331"/>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16.11 to 16.13 P. 752, 16.21 P.763,  16.23 P. 767</a:t>
            </a:r>
          </a:p>
          <a:p>
            <a:r>
              <a:rPr lang="en-US" b="1" dirty="0" smtClean="0">
                <a:solidFill>
                  <a:srgbClr val="2A0015"/>
                </a:solidFill>
                <a:latin typeface="Calibri" pitchFamily="34" charset="0"/>
              </a:rPr>
              <a:t>Problem 16.51 to 16.56 P. 777-778, 16.62 to 16.71 P 779-780</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4800" y="152400"/>
            <a:ext cx="8610600" cy="6463308"/>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CARBON -13 (</a:t>
            </a:r>
            <a:r>
              <a:rPr lang="en-US" sz="2800" b="1" baseline="30000" dirty="0">
                <a:effectLst>
                  <a:outerShdw blurRad="38100" dist="38100" dir="2700000" algn="tl">
                    <a:srgbClr val="C0C0C0"/>
                  </a:outerShdw>
                </a:effectLst>
                <a:latin typeface="Arial Black" panose="020B0A04020102020204" pitchFamily="34" charset="0"/>
              </a:rPr>
              <a:t>13</a:t>
            </a:r>
            <a:r>
              <a:rPr lang="en-US" sz="2800" b="1" dirty="0">
                <a:effectLst>
                  <a:outerShdw blurRad="38100" dist="38100" dir="2700000" algn="tl">
                    <a:srgbClr val="C0C0C0"/>
                  </a:outerShdw>
                </a:effectLst>
                <a:latin typeface="Arial Black" panose="020B0A04020102020204" pitchFamily="34" charset="0"/>
              </a:rPr>
              <a:t>C) –NMR</a:t>
            </a:r>
          </a:p>
          <a:p>
            <a:pPr algn="ctr">
              <a:spcBef>
                <a:spcPct val="50000"/>
              </a:spcBef>
              <a:defRPr/>
            </a:pPr>
            <a:endParaRPr lang="en-US" sz="800" b="1" dirty="0">
              <a:solidFill>
                <a:srgbClr val="0000CC"/>
              </a:solidFill>
              <a:effectLst>
                <a:outerShdw blurRad="38100" dist="38100" dir="2700000" algn="tl">
                  <a:srgbClr val="C0C0C0"/>
                </a:outerShdw>
              </a:effectLst>
              <a:latin typeface="Tahoma" pitchFamily="34" charset="0"/>
            </a:endParaRPr>
          </a:p>
          <a:p>
            <a:pPr algn="just">
              <a:spcBef>
                <a:spcPct val="50000"/>
              </a:spcBef>
              <a:defRPr/>
            </a:pPr>
            <a:r>
              <a:rPr lang="en-US" dirty="0">
                <a:solidFill>
                  <a:srgbClr val="0000CC"/>
                </a:solidFill>
              </a:rPr>
              <a:t>The isotope of carbon with seven neutrons (</a:t>
            </a:r>
            <a:r>
              <a:rPr lang="en-US" baseline="30000" dirty="0">
                <a:solidFill>
                  <a:srgbClr val="0000CC"/>
                </a:solidFill>
              </a:rPr>
              <a:t>13</a:t>
            </a:r>
            <a:r>
              <a:rPr lang="en-US" dirty="0">
                <a:solidFill>
                  <a:srgbClr val="0000CC"/>
                </a:solidFill>
              </a:rPr>
              <a:t>C) composes about 1.1% of carbon atoms and is NMR </a:t>
            </a:r>
            <a:r>
              <a:rPr lang="en-US" dirty="0" smtClean="0">
                <a:solidFill>
                  <a:srgbClr val="0000CC"/>
                </a:solidFill>
              </a:rPr>
              <a:t>active</a:t>
            </a:r>
            <a:endParaRPr lang="en-US" dirty="0">
              <a:solidFill>
                <a:srgbClr val="0000CC"/>
              </a:solidFill>
            </a:endParaRPr>
          </a:p>
          <a:p>
            <a:pPr algn="just">
              <a:spcBef>
                <a:spcPct val="50000"/>
              </a:spcBef>
              <a:defRPr/>
            </a:pPr>
            <a:r>
              <a:rPr lang="en-US" dirty="0">
                <a:solidFill>
                  <a:srgbClr val="0000CC"/>
                </a:solidFill>
              </a:rPr>
              <a:t>About 99% of the carbon atoms in a natural sample are the isotope </a:t>
            </a:r>
            <a:r>
              <a:rPr lang="en-US" baseline="30000" dirty="0">
                <a:solidFill>
                  <a:srgbClr val="0000CC"/>
                </a:solidFill>
              </a:rPr>
              <a:t>12</a:t>
            </a:r>
            <a:r>
              <a:rPr lang="en-US" dirty="0">
                <a:solidFill>
                  <a:srgbClr val="0000CC"/>
                </a:solidFill>
              </a:rPr>
              <a:t>C which has no magnetic spin (even number of protons and even number of neutrons). </a:t>
            </a:r>
          </a:p>
          <a:p>
            <a:pPr algn="just">
              <a:spcBef>
                <a:spcPct val="50000"/>
              </a:spcBef>
              <a:defRPr/>
            </a:pPr>
            <a:r>
              <a:rPr lang="en-US" dirty="0">
                <a:solidFill>
                  <a:srgbClr val="0000CC"/>
                </a:solidFill>
              </a:rPr>
              <a:t>Carbon NMR signals are much weaker than proton signals (The </a:t>
            </a:r>
            <a:r>
              <a:rPr lang="en-US" dirty="0" err="1">
                <a:solidFill>
                  <a:srgbClr val="0000CC"/>
                </a:solidFill>
              </a:rPr>
              <a:t>gyromagnetic</a:t>
            </a:r>
            <a:r>
              <a:rPr lang="en-US" dirty="0">
                <a:solidFill>
                  <a:srgbClr val="0000CC"/>
                </a:solidFill>
              </a:rPr>
              <a:t> ratio of </a:t>
            </a:r>
            <a:r>
              <a:rPr lang="en-US" baseline="30000" dirty="0">
                <a:solidFill>
                  <a:srgbClr val="0000CC"/>
                </a:solidFill>
              </a:rPr>
              <a:t>13</a:t>
            </a:r>
            <a:r>
              <a:rPr lang="en-US" dirty="0">
                <a:solidFill>
                  <a:srgbClr val="0000CC"/>
                </a:solidFill>
              </a:rPr>
              <a:t>C is one-fourth of that of </a:t>
            </a:r>
            <a:r>
              <a:rPr lang="en-US" baseline="30000" dirty="0">
                <a:solidFill>
                  <a:srgbClr val="0000CC"/>
                </a:solidFill>
              </a:rPr>
              <a:t>1</a:t>
            </a:r>
            <a:r>
              <a:rPr lang="en-US" dirty="0">
                <a:solidFill>
                  <a:srgbClr val="0000CC"/>
                </a:solidFill>
              </a:rPr>
              <a:t>H), and signals can get lost in the noise. Thus, hundreds of spectra are taken and averaged</a:t>
            </a:r>
          </a:p>
          <a:p>
            <a:pPr algn="just">
              <a:spcBef>
                <a:spcPct val="50000"/>
              </a:spcBef>
              <a:defRPr/>
            </a:pPr>
            <a:r>
              <a:rPr lang="en-US" sz="2000" b="1" dirty="0">
                <a:solidFill>
                  <a:srgbClr val="003300"/>
                </a:solidFill>
              </a:rPr>
              <a:t>Differences in </a:t>
            </a:r>
            <a:r>
              <a:rPr lang="en-US" sz="2000" b="1" baseline="30000" dirty="0">
                <a:solidFill>
                  <a:srgbClr val="003300"/>
                </a:solidFill>
              </a:rPr>
              <a:t>13</a:t>
            </a:r>
            <a:r>
              <a:rPr lang="en-US" sz="2000" b="1" dirty="0">
                <a:solidFill>
                  <a:srgbClr val="003300"/>
                </a:solidFill>
              </a:rPr>
              <a:t>C Technique</a:t>
            </a:r>
          </a:p>
          <a:p>
            <a:pPr algn="just">
              <a:defRPr/>
            </a:pPr>
            <a:endParaRPr lang="en-US" dirty="0"/>
          </a:p>
          <a:p>
            <a:pPr marL="285750" indent="-285750" algn="just">
              <a:buFont typeface="Wingdings" panose="05000000000000000000" pitchFamily="2" charset="2"/>
              <a:buChar char="q"/>
              <a:defRPr/>
            </a:pPr>
            <a:r>
              <a:rPr lang="en-US" b="1" dirty="0">
                <a:solidFill>
                  <a:srgbClr val="580000"/>
                </a:solidFill>
              </a:rPr>
              <a:t>Resonance frequency is ~ one-fourth, 75 MHz instead of 300 </a:t>
            </a:r>
            <a:r>
              <a:rPr lang="en-US" b="1" dirty="0" err="1">
                <a:solidFill>
                  <a:srgbClr val="580000"/>
                </a:solidFill>
              </a:rPr>
              <a:t>MHz.</a:t>
            </a:r>
            <a:endParaRPr lang="en-US" b="1" dirty="0">
              <a:solidFill>
                <a:srgbClr val="580000"/>
              </a:solidFill>
            </a:endParaRPr>
          </a:p>
          <a:p>
            <a:pPr marL="171450" indent="-171450" algn="just">
              <a:buFont typeface="Wingdings" panose="05000000000000000000" pitchFamily="2" charset="2"/>
              <a:buChar char="q"/>
              <a:defRPr/>
            </a:pPr>
            <a:endParaRPr lang="en-US" sz="900" b="1" dirty="0">
              <a:solidFill>
                <a:srgbClr val="580000"/>
              </a:solidFill>
            </a:endParaRPr>
          </a:p>
          <a:p>
            <a:pPr marL="285750" indent="-285750" algn="just">
              <a:buFont typeface="Wingdings" panose="05000000000000000000" pitchFamily="2" charset="2"/>
              <a:buChar char="q"/>
              <a:defRPr/>
            </a:pPr>
            <a:r>
              <a:rPr lang="en-US" b="1" dirty="0">
                <a:solidFill>
                  <a:srgbClr val="580000"/>
                </a:solidFill>
              </a:rPr>
              <a:t>Peak areas are not proportional to number of carbons.</a:t>
            </a:r>
          </a:p>
          <a:p>
            <a:pPr marL="171450" indent="-171450" algn="just">
              <a:buFont typeface="Wingdings" panose="05000000000000000000" pitchFamily="2" charset="2"/>
              <a:buChar char="q"/>
              <a:defRPr/>
            </a:pPr>
            <a:endParaRPr lang="en-US" sz="900" b="1" dirty="0">
              <a:solidFill>
                <a:srgbClr val="580000"/>
              </a:solidFill>
            </a:endParaRPr>
          </a:p>
          <a:p>
            <a:pPr marL="285750" indent="-285750" algn="just">
              <a:buFont typeface="Wingdings" panose="05000000000000000000" pitchFamily="2" charset="2"/>
              <a:buChar char="q"/>
              <a:defRPr/>
            </a:pPr>
            <a:r>
              <a:rPr lang="en-US" b="1" dirty="0">
                <a:solidFill>
                  <a:srgbClr val="580000"/>
                </a:solidFill>
              </a:rPr>
              <a:t>Carbon atoms with more </a:t>
            </a:r>
            <a:r>
              <a:rPr lang="en-US" b="1" dirty="0" err="1">
                <a:solidFill>
                  <a:srgbClr val="580000"/>
                </a:solidFill>
              </a:rPr>
              <a:t>hydrogens</a:t>
            </a:r>
            <a:r>
              <a:rPr lang="en-US" b="1" dirty="0">
                <a:solidFill>
                  <a:srgbClr val="580000"/>
                </a:solidFill>
              </a:rPr>
              <a:t> absorb more strongly</a:t>
            </a:r>
          </a:p>
          <a:p>
            <a:pPr marL="171450" indent="-171450" algn="just">
              <a:buFont typeface="Wingdings" panose="05000000000000000000" pitchFamily="2" charset="2"/>
              <a:buChar char="q"/>
              <a:defRPr/>
            </a:pPr>
            <a:endParaRPr lang="en-US" sz="900" b="1" dirty="0">
              <a:solidFill>
                <a:srgbClr val="580000"/>
              </a:solidFill>
            </a:endParaRPr>
          </a:p>
          <a:p>
            <a:pPr marL="285750" indent="-285750" algn="just">
              <a:buFont typeface="Wingdings" panose="05000000000000000000" pitchFamily="2" charset="2"/>
              <a:buChar char="q"/>
              <a:defRPr/>
            </a:pPr>
            <a:r>
              <a:rPr lang="en-US" b="1" dirty="0">
                <a:solidFill>
                  <a:srgbClr val="580000"/>
                </a:solidFill>
              </a:rPr>
              <a:t>It is unlikely that a </a:t>
            </a:r>
            <a:r>
              <a:rPr lang="en-US" b="1" baseline="30000" dirty="0">
                <a:solidFill>
                  <a:srgbClr val="580000"/>
                </a:solidFill>
              </a:rPr>
              <a:t>13</a:t>
            </a:r>
            <a:r>
              <a:rPr lang="en-US" b="1" dirty="0">
                <a:solidFill>
                  <a:srgbClr val="580000"/>
                </a:solidFill>
              </a:rPr>
              <a:t>C would be adjacent to another </a:t>
            </a:r>
            <a:r>
              <a:rPr lang="en-US" b="1" baseline="30000" dirty="0">
                <a:solidFill>
                  <a:srgbClr val="580000"/>
                </a:solidFill>
              </a:rPr>
              <a:t>13</a:t>
            </a:r>
            <a:r>
              <a:rPr lang="en-US" b="1" dirty="0">
                <a:solidFill>
                  <a:srgbClr val="580000"/>
                </a:solidFill>
              </a:rPr>
              <a:t>C, so splitting by carbon is negligible.</a:t>
            </a:r>
          </a:p>
          <a:p>
            <a:pPr marL="171450" indent="-171450" algn="just">
              <a:buFont typeface="Wingdings" panose="05000000000000000000" pitchFamily="2" charset="2"/>
              <a:buChar char="q"/>
              <a:defRPr/>
            </a:pPr>
            <a:endParaRPr lang="en-US" sz="900" b="1" dirty="0">
              <a:solidFill>
                <a:srgbClr val="580000"/>
              </a:solidFill>
            </a:endParaRPr>
          </a:p>
          <a:p>
            <a:pPr marL="285750" indent="-285750" algn="just">
              <a:buFont typeface="Wingdings" panose="05000000000000000000" pitchFamily="2" charset="2"/>
              <a:buChar char="q"/>
              <a:defRPr/>
            </a:pPr>
            <a:r>
              <a:rPr lang="en-US" b="1" baseline="30000" dirty="0">
                <a:solidFill>
                  <a:srgbClr val="580000"/>
                </a:solidFill>
              </a:rPr>
              <a:t>13</a:t>
            </a:r>
            <a:r>
              <a:rPr lang="en-US" b="1" dirty="0">
                <a:solidFill>
                  <a:srgbClr val="580000"/>
                </a:solidFill>
              </a:rPr>
              <a:t>C will magnetically couple with attached protons and adjacent protons.</a:t>
            </a:r>
          </a:p>
          <a:p>
            <a:pPr marL="171450" indent="-171450" algn="just">
              <a:buFont typeface="Wingdings" panose="05000000000000000000" pitchFamily="2" charset="2"/>
              <a:buChar char="q"/>
              <a:defRPr/>
            </a:pPr>
            <a:endParaRPr lang="en-US" sz="800" b="1" dirty="0">
              <a:solidFill>
                <a:srgbClr val="580000"/>
              </a:solidFill>
            </a:endParaRPr>
          </a:p>
          <a:p>
            <a:pPr marL="285750" indent="-285750" algn="just">
              <a:buFont typeface="Wingdings" panose="05000000000000000000" pitchFamily="2" charset="2"/>
              <a:buChar char="q"/>
              <a:defRPr/>
            </a:pPr>
            <a:r>
              <a:rPr lang="en-US" b="1" dirty="0">
                <a:solidFill>
                  <a:srgbClr val="580000"/>
                </a:solidFill>
              </a:rPr>
              <a:t>These complex splitting patterns are difficult to interpret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FG13_45-01"/>
          <p:cNvPicPr>
            <a:picLocks noChangeAspect="1" noChangeArrowheads="1"/>
          </p:cNvPicPr>
          <p:nvPr/>
        </p:nvPicPr>
        <p:blipFill>
          <a:blip r:embed="rId2" cstate="print"/>
          <a:srcRect/>
          <a:stretch>
            <a:fillRect/>
          </a:stretch>
        </p:blipFill>
        <p:spPr bwMode="auto">
          <a:xfrm>
            <a:off x="228600" y="2590800"/>
            <a:ext cx="8686800" cy="4038600"/>
          </a:xfrm>
          <a:prstGeom prst="rect">
            <a:avLst/>
          </a:prstGeom>
          <a:noFill/>
          <a:ln w="9525">
            <a:noFill/>
            <a:miter lim="800000"/>
            <a:headEnd/>
            <a:tailEnd/>
          </a:ln>
        </p:spPr>
      </p:pic>
      <p:sp>
        <p:nvSpPr>
          <p:cNvPr id="35845" name="Text Box 5"/>
          <p:cNvSpPr txBox="1">
            <a:spLocks noChangeArrowheads="1"/>
          </p:cNvSpPr>
          <p:nvPr/>
        </p:nvSpPr>
        <p:spPr bwMode="auto">
          <a:xfrm>
            <a:off x="304800" y="152400"/>
            <a:ext cx="8610600" cy="2677656"/>
          </a:xfrm>
          <a:prstGeom prst="rect">
            <a:avLst/>
          </a:prstGeom>
          <a:noFill/>
          <a:ln w="9525">
            <a:noFill/>
            <a:miter lim="800000"/>
            <a:headEnd/>
            <a:tailEnd/>
          </a:ln>
          <a:effectLst/>
        </p:spPr>
        <p:txBody>
          <a:bodyPr wrap="square">
            <a:spAutoFit/>
          </a:bodyPr>
          <a:lstStyle/>
          <a:p>
            <a:pPr algn="ctr">
              <a:spcBef>
                <a:spcPct val="50000"/>
              </a:spcBef>
              <a:defRPr/>
            </a:pPr>
            <a:r>
              <a:rPr lang="en-US" sz="2800" b="1" baseline="30000" dirty="0">
                <a:effectLst>
                  <a:outerShdw blurRad="38100" dist="38100" dir="2700000" algn="tl">
                    <a:srgbClr val="C0C0C0"/>
                  </a:outerShdw>
                </a:effectLst>
                <a:latin typeface="Arial Black" panose="020B0A04020102020204" pitchFamily="34" charset="0"/>
              </a:rPr>
              <a:t>13</a:t>
            </a:r>
            <a:r>
              <a:rPr lang="en-US" sz="2800" b="1" dirty="0">
                <a:effectLst>
                  <a:outerShdw blurRad="38100" dist="38100" dir="2700000" algn="tl">
                    <a:srgbClr val="C0C0C0"/>
                  </a:outerShdw>
                </a:effectLst>
                <a:latin typeface="Arial Black" panose="020B0A04020102020204" pitchFamily="34" charset="0"/>
              </a:rPr>
              <a:t>C-NMR CHEMICALS SHIFTS</a:t>
            </a:r>
          </a:p>
          <a:p>
            <a:pPr>
              <a:spcBef>
                <a:spcPct val="50000"/>
              </a:spcBef>
              <a:defRPr/>
            </a:pPr>
            <a:endParaRPr lang="en-US" sz="800" dirty="0">
              <a:solidFill>
                <a:srgbClr val="003300"/>
              </a:solidFill>
              <a:latin typeface="Tahoma" pitchFamily="34" charset="0"/>
            </a:endParaRPr>
          </a:p>
          <a:p>
            <a:pPr>
              <a:defRPr/>
            </a:pPr>
            <a:endParaRPr lang="en-US" sz="800" dirty="0">
              <a:solidFill>
                <a:srgbClr val="003300"/>
              </a:solidFill>
              <a:latin typeface="Tahoma" pitchFamily="34" charset="0"/>
            </a:endParaRPr>
          </a:p>
          <a:p>
            <a:pPr algn="just">
              <a:defRPr/>
            </a:pPr>
            <a:r>
              <a:rPr lang="en-US" sz="2000" b="1" dirty="0">
                <a:solidFill>
                  <a:srgbClr val="003300"/>
                </a:solidFill>
              </a:rPr>
              <a:t>Off-Resonance Decoupling</a:t>
            </a:r>
          </a:p>
          <a:p>
            <a:pPr algn="just">
              <a:defRPr/>
            </a:pPr>
            <a:endParaRPr lang="en-US" b="1" baseline="30000" dirty="0">
              <a:solidFill>
                <a:srgbClr val="0000CC"/>
              </a:solidFill>
            </a:endParaRPr>
          </a:p>
          <a:p>
            <a:pPr algn="just">
              <a:defRPr/>
            </a:pPr>
            <a:r>
              <a:rPr lang="en-US" baseline="30000" dirty="0">
                <a:solidFill>
                  <a:srgbClr val="0000CC"/>
                </a:solidFill>
              </a:rPr>
              <a:t>13</a:t>
            </a:r>
            <a:r>
              <a:rPr lang="en-US" dirty="0">
                <a:solidFill>
                  <a:srgbClr val="0000CC"/>
                </a:solidFill>
              </a:rPr>
              <a:t>C nuclei are split only by the protons attached directly to them.</a:t>
            </a:r>
          </a:p>
          <a:p>
            <a:pPr algn="just">
              <a:defRPr/>
            </a:pPr>
            <a:endParaRPr lang="en-US" dirty="0">
              <a:solidFill>
                <a:schemeClr val="accent2"/>
              </a:solidFill>
            </a:endParaRPr>
          </a:p>
          <a:p>
            <a:pPr algn="just">
              <a:defRPr/>
            </a:pPr>
            <a:r>
              <a:rPr lang="en-US" b="1" i="1" dirty="0">
                <a:solidFill>
                  <a:srgbClr val="006600"/>
                </a:solidFill>
              </a:rPr>
              <a:t>The N + 1 rule applies: a carbon with N number of protons gives a signal with N + 1 peaks</a:t>
            </a:r>
          </a:p>
          <a:p>
            <a:pPr>
              <a:defRPr/>
            </a:pPr>
            <a:endParaRPr lang="en-US" sz="1600" dirty="0">
              <a:solidFill>
                <a:srgbClr val="D60093"/>
              </a:solidFill>
              <a:latin typeface="Tahoma"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141515"/>
            <a:ext cx="8686800" cy="5670783"/>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BASIC PRINCIPLE OF NMR</a:t>
            </a:r>
          </a:p>
          <a:p>
            <a:pPr algn="just">
              <a:spcBef>
                <a:spcPct val="50000"/>
              </a:spcBef>
              <a:defRPr/>
            </a:pPr>
            <a:endParaRPr lang="en-US" sz="800" b="1" i="1" dirty="0" smtClean="0">
              <a:solidFill>
                <a:srgbClr val="006600"/>
              </a:solidFill>
            </a:endParaRPr>
          </a:p>
          <a:p>
            <a:pPr algn="just">
              <a:spcBef>
                <a:spcPct val="50000"/>
              </a:spcBef>
              <a:defRPr/>
            </a:pPr>
            <a:r>
              <a:rPr lang="en-US" b="1" i="1" dirty="0" smtClean="0">
                <a:solidFill>
                  <a:srgbClr val="006600"/>
                </a:solidFill>
              </a:rPr>
              <a:t>The </a:t>
            </a:r>
            <a:r>
              <a:rPr lang="en-US" b="1" i="1" dirty="0">
                <a:solidFill>
                  <a:srgbClr val="006600"/>
                </a:solidFill>
              </a:rPr>
              <a:t>elucidation of the structure of </a:t>
            </a:r>
            <a:r>
              <a:rPr lang="en-US" b="1" i="1" dirty="0" smtClean="0">
                <a:solidFill>
                  <a:srgbClr val="006600"/>
                </a:solidFill>
              </a:rPr>
              <a:t>molecules remains one of the </a:t>
            </a:r>
            <a:r>
              <a:rPr lang="en-US" b="1" i="1" dirty="0">
                <a:solidFill>
                  <a:srgbClr val="006600"/>
                </a:solidFill>
              </a:rPr>
              <a:t>main field of application of NMR </a:t>
            </a:r>
            <a:r>
              <a:rPr lang="en-US" b="1" i="1" dirty="0" smtClean="0">
                <a:solidFill>
                  <a:srgbClr val="006600"/>
                </a:solidFill>
              </a:rPr>
              <a:t>spectroscopy.</a:t>
            </a:r>
          </a:p>
          <a:p>
            <a:pPr algn="just">
              <a:spcBef>
                <a:spcPct val="50000"/>
              </a:spcBef>
              <a:defRPr/>
            </a:pPr>
            <a:endParaRPr lang="en-US" sz="900" b="1" i="1" dirty="0">
              <a:solidFill>
                <a:srgbClr val="006600"/>
              </a:solidFill>
            </a:endParaRPr>
          </a:p>
          <a:p>
            <a:pPr algn="just">
              <a:spcBef>
                <a:spcPct val="50000"/>
              </a:spcBef>
              <a:defRPr/>
            </a:pPr>
            <a:r>
              <a:rPr lang="en-US" dirty="0" smtClean="0">
                <a:solidFill>
                  <a:srgbClr val="0000CC"/>
                </a:solidFill>
              </a:rPr>
              <a:t>Every nucleus carries some charge, and in some of them this charge “spins” around the nuclear axis. This spinning generates a magnetic dipole and the angular momentum of the spinning charge known as the spin number I = 0, ½ , 1 or </a:t>
            </a:r>
            <a:r>
              <a:rPr lang="en-US" baseline="30000" dirty="0" smtClean="0">
                <a:solidFill>
                  <a:srgbClr val="0000CC"/>
                </a:solidFill>
              </a:rPr>
              <a:t>3</a:t>
            </a:r>
            <a:r>
              <a:rPr lang="en-US" dirty="0" smtClean="0">
                <a:solidFill>
                  <a:srgbClr val="0000CC"/>
                </a:solidFill>
              </a:rPr>
              <a:t>/</a:t>
            </a:r>
            <a:r>
              <a:rPr lang="en-US" baseline="-25000" dirty="0" smtClean="0">
                <a:solidFill>
                  <a:srgbClr val="0000CC"/>
                </a:solidFill>
              </a:rPr>
              <a:t>2</a:t>
            </a:r>
            <a:r>
              <a:rPr lang="en-US" dirty="0" smtClean="0">
                <a:solidFill>
                  <a:srgbClr val="0000CC"/>
                </a:solidFill>
              </a:rPr>
              <a:t>.</a:t>
            </a:r>
          </a:p>
          <a:p>
            <a:pPr algn="just">
              <a:spcBef>
                <a:spcPct val="50000"/>
              </a:spcBef>
              <a:defRPr/>
            </a:pPr>
            <a:endParaRPr lang="en-US" sz="900" dirty="0">
              <a:solidFill>
                <a:srgbClr val="0000CC"/>
              </a:solidFill>
            </a:endParaRPr>
          </a:p>
          <a:p>
            <a:pPr algn="just">
              <a:spcBef>
                <a:spcPct val="50000"/>
              </a:spcBef>
              <a:defRPr/>
            </a:pPr>
            <a:r>
              <a:rPr lang="en-US" b="1" i="1" dirty="0" smtClean="0">
                <a:solidFill>
                  <a:srgbClr val="C00000"/>
                </a:solidFill>
              </a:rPr>
              <a:t>The spin number of a given nucleus can be determined from the atomic mass  and the atomic number</a:t>
            </a:r>
          </a:p>
          <a:p>
            <a:pPr algn="just">
              <a:spcBef>
                <a:spcPct val="50000"/>
              </a:spcBef>
              <a:defRPr/>
            </a:pPr>
            <a:endParaRPr lang="en-US" dirty="0" smtClean="0">
              <a:solidFill>
                <a:srgbClr val="0000CC"/>
              </a:solidFill>
            </a:endParaRPr>
          </a:p>
          <a:p>
            <a:pPr algn="just">
              <a:spcBef>
                <a:spcPct val="50000"/>
              </a:spcBef>
              <a:defRPr/>
            </a:pPr>
            <a:endParaRPr lang="en-US" dirty="0" smtClean="0">
              <a:solidFill>
                <a:srgbClr val="0000CC"/>
              </a:solidFill>
            </a:endParaRPr>
          </a:p>
          <a:p>
            <a:pPr algn="just">
              <a:spcBef>
                <a:spcPct val="50000"/>
              </a:spcBef>
              <a:defRPr/>
            </a:pPr>
            <a:endParaRPr lang="en-US" dirty="0">
              <a:solidFill>
                <a:srgbClr val="0000CC"/>
              </a:solidFill>
            </a:endParaRPr>
          </a:p>
          <a:p>
            <a:pPr algn="just">
              <a:spcBef>
                <a:spcPct val="50000"/>
              </a:spcBef>
              <a:defRPr/>
            </a:pPr>
            <a:endParaRPr lang="en-US" sz="1100" dirty="0">
              <a:solidFill>
                <a:srgbClr val="0000CC"/>
              </a:solidFill>
            </a:endParaRPr>
          </a:p>
          <a:p>
            <a:pPr algn="just">
              <a:spcBef>
                <a:spcPct val="50000"/>
              </a:spcBef>
              <a:defRPr/>
            </a:pPr>
            <a:r>
              <a:rPr lang="en-US" i="1" dirty="0" smtClean="0">
                <a:solidFill>
                  <a:srgbClr val="003300"/>
                </a:solidFill>
              </a:rPr>
              <a:t>The spectra of several nuclei can easily be obtained because they have a </a:t>
            </a:r>
            <a:r>
              <a:rPr lang="en-US" b="1" i="1" dirty="0" smtClean="0">
                <a:solidFill>
                  <a:srgbClr val="003300"/>
                </a:solidFill>
              </a:rPr>
              <a:t>spin number of ½  and a uniform spherical charge distribution. </a:t>
            </a:r>
            <a:r>
              <a:rPr lang="en-US" i="1" dirty="0" smtClean="0">
                <a:solidFill>
                  <a:srgbClr val="003300"/>
                </a:solidFill>
              </a:rPr>
              <a:t>The most explored are:</a:t>
            </a:r>
            <a:endParaRPr lang="en-US" dirty="0" smtClean="0">
              <a:solidFill>
                <a:srgbClr val="0000CC"/>
              </a:solidFill>
            </a:endParaRPr>
          </a:p>
        </p:txBody>
      </p:sp>
      <p:graphicFrame>
        <p:nvGraphicFramePr>
          <p:cNvPr id="5" name="Table 4"/>
          <p:cNvGraphicFramePr>
            <a:graphicFrameLocks noGrp="1"/>
          </p:cNvGraphicFramePr>
          <p:nvPr>
            <p:extLst/>
          </p:nvPr>
        </p:nvGraphicFramePr>
        <p:xfrm>
          <a:off x="372293" y="3747023"/>
          <a:ext cx="8242662" cy="1173988"/>
        </p:xfrm>
        <a:graphic>
          <a:graphicData uri="http://schemas.openxmlformats.org/drawingml/2006/table">
            <a:tbl>
              <a:tblPr firstRow="1" firstCol="1" bandRow="1">
                <a:tableStyleId>{5C22544A-7EE6-4342-B048-85BDC9FD1C3A}</a:tableStyleId>
              </a:tblPr>
              <a:tblGrid>
                <a:gridCol w="2060224">
                  <a:extLst>
                    <a:ext uri="{9D8B030D-6E8A-4147-A177-3AD203B41FA5}">
                      <a16:colId xmlns:a16="http://schemas.microsoft.com/office/drawing/2014/main" val="3092901196"/>
                    </a:ext>
                  </a:extLst>
                </a:gridCol>
                <a:gridCol w="1347036">
                  <a:extLst>
                    <a:ext uri="{9D8B030D-6E8A-4147-A177-3AD203B41FA5}">
                      <a16:colId xmlns:a16="http://schemas.microsoft.com/office/drawing/2014/main" val="803382357"/>
                    </a:ext>
                  </a:extLst>
                </a:gridCol>
                <a:gridCol w="1745505">
                  <a:extLst>
                    <a:ext uri="{9D8B030D-6E8A-4147-A177-3AD203B41FA5}">
                      <a16:colId xmlns:a16="http://schemas.microsoft.com/office/drawing/2014/main" val="3672623479"/>
                    </a:ext>
                  </a:extLst>
                </a:gridCol>
                <a:gridCol w="3089897">
                  <a:extLst>
                    <a:ext uri="{9D8B030D-6E8A-4147-A177-3AD203B41FA5}">
                      <a16:colId xmlns:a16="http://schemas.microsoft.com/office/drawing/2014/main" val="2613687707"/>
                    </a:ext>
                  </a:extLst>
                </a:gridCol>
              </a:tblGrid>
              <a:tr h="0">
                <a:tc>
                  <a:txBody>
                    <a:bodyPr/>
                    <a:lstStyle/>
                    <a:p>
                      <a:pPr marL="0" marR="0">
                        <a:lnSpc>
                          <a:spcPct val="107000"/>
                        </a:lnSpc>
                        <a:spcBef>
                          <a:spcPts val="0"/>
                        </a:spcBef>
                        <a:spcAft>
                          <a:spcPts val="0"/>
                        </a:spcAft>
                      </a:pPr>
                      <a:r>
                        <a:rPr lang="en-US" sz="1800">
                          <a:solidFill>
                            <a:srgbClr val="0000CC"/>
                          </a:solidFill>
                          <a:effectLst/>
                        </a:rPr>
                        <a:t>Spin number (I)</a:t>
                      </a:r>
                      <a:endParaRPr lang="en-US" sz="1800">
                        <a:solidFill>
                          <a:srgbClr val="0000CC"/>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solidFill>
                            <a:srgbClr val="0000CC"/>
                          </a:solidFill>
                          <a:effectLst/>
                        </a:rPr>
                        <a:t>Atomic mass</a:t>
                      </a:r>
                      <a:endParaRPr lang="en-US" sz="1800" dirty="0">
                        <a:solidFill>
                          <a:srgbClr val="0000CC"/>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solidFill>
                            <a:srgbClr val="0000CC"/>
                          </a:solidFill>
                          <a:effectLst/>
                        </a:rPr>
                        <a:t>Atomic number</a:t>
                      </a:r>
                      <a:endParaRPr lang="en-US" sz="1800" dirty="0">
                        <a:solidFill>
                          <a:srgbClr val="0000CC"/>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solidFill>
                            <a:srgbClr val="0000CC"/>
                          </a:solidFill>
                          <a:effectLst/>
                        </a:rPr>
                        <a:t>Example</a:t>
                      </a:r>
                      <a:endParaRPr lang="en-US" sz="1800">
                        <a:solidFill>
                          <a:srgbClr val="0000CC"/>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4647647"/>
                  </a:ext>
                </a:extLst>
              </a:tr>
              <a:tr h="0">
                <a:tc>
                  <a:txBody>
                    <a:bodyPr/>
                    <a:lstStyle/>
                    <a:p>
                      <a:pPr marL="0" marR="0">
                        <a:lnSpc>
                          <a:spcPct val="107000"/>
                        </a:lnSpc>
                        <a:spcBef>
                          <a:spcPts val="0"/>
                        </a:spcBef>
                        <a:spcAft>
                          <a:spcPts val="0"/>
                        </a:spcAft>
                      </a:pPr>
                      <a:r>
                        <a:rPr lang="en-US" sz="1800" dirty="0">
                          <a:solidFill>
                            <a:srgbClr val="C00000"/>
                          </a:solidFill>
                          <a:effectLst/>
                        </a:rPr>
                        <a:t>Half-integer</a:t>
                      </a:r>
                      <a:endParaRPr lang="en-US"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solidFill>
                            <a:srgbClr val="660033"/>
                          </a:solidFill>
                          <a:effectLst/>
                        </a:rPr>
                        <a:t>Odd</a:t>
                      </a:r>
                      <a:endParaRPr lang="en-US" sz="1800" dirty="0">
                        <a:solidFill>
                          <a:srgbClr val="66003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solidFill>
                            <a:srgbClr val="660033"/>
                          </a:solidFill>
                          <a:effectLst/>
                        </a:rPr>
                        <a:t>Odd or even</a:t>
                      </a:r>
                      <a:endParaRPr lang="en-US" sz="1800" dirty="0">
                        <a:solidFill>
                          <a:srgbClr val="66003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aseline="30000" dirty="0">
                          <a:solidFill>
                            <a:srgbClr val="660033"/>
                          </a:solidFill>
                          <a:effectLst/>
                        </a:rPr>
                        <a:t>1</a:t>
                      </a:r>
                      <a:r>
                        <a:rPr lang="en-US" sz="1800" dirty="0">
                          <a:solidFill>
                            <a:srgbClr val="660033"/>
                          </a:solidFill>
                          <a:effectLst/>
                        </a:rPr>
                        <a:t>H(½), </a:t>
                      </a:r>
                      <a:r>
                        <a:rPr lang="en-US" sz="1800" baseline="30000" dirty="0">
                          <a:solidFill>
                            <a:srgbClr val="660033"/>
                          </a:solidFill>
                          <a:effectLst/>
                        </a:rPr>
                        <a:t>15</a:t>
                      </a:r>
                      <a:r>
                        <a:rPr lang="en-US" sz="1800" dirty="0">
                          <a:solidFill>
                            <a:srgbClr val="660033"/>
                          </a:solidFill>
                          <a:effectLst/>
                        </a:rPr>
                        <a:t>O(</a:t>
                      </a:r>
                      <a:r>
                        <a:rPr lang="en-US" sz="1800" baseline="30000" dirty="0">
                          <a:solidFill>
                            <a:srgbClr val="660033"/>
                          </a:solidFill>
                          <a:effectLst/>
                        </a:rPr>
                        <a:t>5</a:t>
                      </a:r>
                      <a:r>
                        <a:rPr lang="en-US" sz="1800" dirty="0">
                          <a:solidFill>
                            <a:srgbClr val="660033"/>
                          </a:solidFill>
                          <a:effectLst/>
                        </a:rPr>
                        <a:t>/</a:t>
                      </a:r>
                      <a:r>
                        <a:rPr lang="en-US" sz="1800" baseline="-25000" dirty="0">
                          <a:solidFill>
                            <a:srgbClr val="660033"/>
                          </a:solidFill>
                          <a:effectLst/>
                        </a:rPr>
                        <a:t>2</a:t>
                      </a:r>
                      <a:r>
                        <a:rPr lang="en-US" sz="1800" dirty="0">
                          <a:solidFill>
                            <a:srgbClr val="660033"/>
                          </a:solidFill>
                          <a:effectLst/>
                        </a:rPr>
                        <a:t>) or </a:t>
                      </a:r>
                      <a:r>
                        <a:rPr lang="en-US" sz="1800" baseline="30000" dirty="0">
                          <a:solidFill>
                            <a:srgbClr val="660033"/>
                          </a:solidFill>
                          <a:effectLst/>
                        </a:rPr>
                        <a:t>15</a:t>
                      </a:r>
                      <a:r>
                        <a:rPr lang="en-US" sz="1800" dirty="0">
                          <a:solidFill>
                            <a:srgbClr val="660033"/>
                          </a:solidFill>
                          <a:effectLst/>
                        </a:rPr>
                        <a:t>N(½)</a:t>
                      </a:r>
                      <a:endParaRPr lang="en-US" sz="1800" dirty="0">
                        <a:solidFill>
                          <a:srgbClr val="66003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9407632"/>
                  </a:ext>
                </a:extLst>
              </a:tr>
              <a:tr h="0">
                <a:tc>
                  <a:txBody>
                    <a:bodyPr/>
                    <a:lstStyle/>
                    <a:p>
                      <a:pPr marL="0" marR="0">
                        <a:lnSpc>
                          <a:spcPct val="107000"/>
                        </a:lnSpc>
                        <a:spcBef>
                          <a:spcPts val="0"/>
                        </a:spcBef>
                        <a:spcAft>
                          <a:spcPts val="0"/>
                        </a:spcAft>
                      </a:pPr>
                      <a:r>
                        <a:rPr lang="en-US" sz="1800" dirty="0">
                          <a:solidFill>
                            <a:srgbClr val="C00000"/>
                          </a:solidFill>
                          <a:effectLst/>
                        </a:rPr>
                        <a:t>Integer</a:t>
                      </a:r>
                      <a:endParaRPr lang="en-US"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solidFill>
                            <a:srgbClr val="660033"/>
                          </a:solidFill>
                          <a:effectLst/>
                        </a:rPr>
                        <a:t>Even</a:t>
                      </a:r>
                      <a:endParaRPr lang="en-US" sz="1800" dirty="0">
                        <a:solidFill>
                          <a:srgbClr val="66003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solidFill>
                            <a:srgbClr val="660033"/>
                          </a:solidFill>
                          <a:effectLst/>
                        </a:rPr>
                        <a:t>Odd</a:t>
                      </a:r>
                      <a:endParaRPr lang="en-US" sz="1800" dirty="0">
                        <a:solidFill>
                          <a:srgbClr val="66003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aseline="30000" dirty="0">
                          <a:solidFill>
                            <a:srgbClr val="660033"/>
                          </a:solidFill>
                          <a:effectLst/>
                        </a:rPr>
                        <a:t>2</a:t>
                      </a:r>
                      <a:r>
                        <a:rPr lang="en-US" sz="1800" dirty="0">
                          <a:solidFill>
                            <a:srgbClr val="660033"/>
                          </a:solidFill>
                          <a:effectLst/>
                        </a:rPr>
                        <a:t>H(1), </a:t>
                      </a:r>
                      <a:r>
                        <a:rPr lang="en-US" sz="1800" baseline="30000" dirty="0">
                          <a:solidFill>
                            <a:srgbClr val="660033"/>
                          </a:solidFill>
                          <a:effectLst/>
                        </a:rPr>
                        <a:t>14</a:t>
                      </a:r>
                      <a:r>
                        <a:rPr lang="en-US" sz="1800" dirty="0">
                          <a:solidFill>
                            <a:srgbClr val="660033"/>
                          </a:solidFill>
                          <a:effectLst/>
                        </a:rPr>
                        <a:t>N(1), </a:t>
                      </a:r>
                      <a:r>
                        <a:rPr lang="en-US" sz="1800" baseline="30000" dirty="0">
                          <a:solidFill>
                            <a:srgbClr val="660033"/>
                          </a:solidFill>
                          <a:effectLst/>
                        </a:rPr>
                        <a:t>10</a:t>
                      </a:r>
                      <a:r>
                        <a:rPr lang="en-US" sz="1800" dirty="0">
                          <a:solidFill>
                            <a:srgbClr val="660033"/>
                          </a:solidFill>
                          <a:effectLst/>
                        </a:rPr>
                        <a:t>B(3)</a:t>
                      </a:r>
                      <a:endParaRPr lang="en-US" sz="1800" dirty="0">
                        <a:solidFill>
                          <a:srgbClr val="66003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603150"/>
                  </a:ext>
                </a:extLst>
              </a:tr>
              <a:tr h="0">
                <a:tc>
                  <a:txBody>
                    <a:bodyPr/>
                    <a:lstStyle/>
                    <a:p>
                      <a:pPr marL="0" marR="0">
                        <a:lnSpc>
                          <a:spcPct val="107000"/>
                        </a:lnSpc>
                        <a:spcBef>
                          <a:spcPts val="0"/>
                        </a:spcBef>
                        <a:spcAft>
                          <a:spcPts val="0"/>
                        </a:spcAft>
                      </a:pPr>
                      <a:r>
                        <a:rPr lang="en-US" sz="1800" dirty="0">
                          <a:solidFill>
                            <a:srgbClr val="C00000"/>
                          </a:solidFill>
                          <a:effectLst/>
                        </a:rPr>
                        <a:t>Zero</a:t>
                      </a:r>
                      <a:endParaRPr lang="en-US"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solidFill>
                            <a:srgbClr val="660033"/>
                          </a:solidFill>
                          <a:effectLst/>
                        </a:rPr>
                        <a:t>Even</a:t>
                      </a:r>
                      <a:endParaRPr lang="en-US" sz="1800">
                        <a:solidFill>
                          <a:srgbClr val="66003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solidFill>
                            <a:srgbClr val="660033"/>
                          </a:solidFill>
                          <a:effectLst/>
                        </a:rPr>
                        <a:t>Even</a:t>
                      </a:r>
                      <a:endParaRPr lang="en-US" sz="1800">
                        <a:solidFill>
                          <a:srgbClr val="66003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aseline="30000" dirty="0">
                          <a:solidFill>
                            <a:srgbClr val="660033"/>
                          </a:solidFill>
                          <a:effectLst/>
                        </a:rPr>
                        <a:t>12</a:t>
                      </a:r>
                      <a:r>
                        <a:rPr lang="en-US" sz="1800" dirty="0">
                          <a:solidFill>
                            <a:srgbClr val="660033"/>
                          </a:solidFill>
                          <a:effectLst/>
                        </a:rPr>
                        <a:t>C(0), </a:t>
                      </a:r>
                      <a:r>
                        <a:rPr lang="en-US" sz="1800" baseline="30000" dirty="0">
                          <a:solidFill>
                            <a:srgbClr val="660033"/>
                          </a:solidFill>
                          <a:effectLst/>
                        </a:rPr>
                        <a:t>16</a:t>
                      </a:r>
                      <a:r>
                        <a:rPr lang="en-US" sz="1800" dirty="0">
                          <a:solidFill>
                            <a:srgbClr val="660033"/>
                          </a:solidFill>
                          <a:effectLst/>
                        </a:rPr>
                        <a:t>O(0), </a:t>
                      </a:r>
                      <a:r>
                        <a:rPr lang="en-US" sz="1800" baseline="30000" dirty="0">
                          <a:solidFill>
                            <a:srgbClr val="660033"/>
                          </a:solidFill>
                          <a:effectLst/>
                        </a:rPr>
                        <a:t>34</a:t>
                      </a:r>
                      <a:r>
                        <a:rPr lang="en-US" sz="1800" dirty="0">
                          <a:solidFill>
                            <a:srgbClr val="660033"/>
                          </a:solidFill>
                          <a:effectLst/>
                        </a:rPr>
                        <a:t>S(0)</a:t>
                      </a:r>
                      <a:endParaRPr lang="en-US" sz="1800" dirty="0">
                        <a:solidFill>
                          <a:srgbClr val="66003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1698864"/>
                  </a:ext>
                </a:extLst>
              </a:tr>
            </a:tbl>
          </a:graphicData>
        </a:graphic>
      </p:graphicFrame>
      <p:graphicFrame>
        <p:nvGraphicFramePr>
          <p:cNvPr id="6" name="Object 5"/>
          <p:cNvGraphicFramePr>
            <a:graphicFrameLocks noChangeAspect="1"/>
          </p:cNvGraphicFramePr>
          <p:nvPr>
            <p:extLst/>
          </p:nvPr>
        </p:nvGraphicFramePr>
        <p:xfrm>
          <a:off x="1674679" y="5897931"/>
          <a:ext cx="5431519" cy="773200"/>
        </p:xfrm>
        <a:graphic>
          <a:graphicData uri="http://schemas.openxmlformats.org/presentationml/2006/ole">
            <mc:AlternateContent xmlns:mc="http://schemas.openxmlformats.org/markup-compatibility/2006">
              <mc:Choice xmlns:v="urn:schemas-microsoft-com:vml" Requires="v">
                <p:oleObj spid="_x0000_s15377" name="CS ChemDraw Drawing" r:id="rId3" imgW="3155960" imgH="449146" progId="ChemDraw.Document.6.0">
                  <p:embed/>
                </p:oleObj>
              </mc:Choice>
              <mc:Fallback>
                <p:oleObj name="CS ChemDraw Drawing" r:id="rId3" imgW="3155960" imgH="449146" progId="ChemDraw.Document.6.0">
                  <p:embed/>
                  <p:pic>
                    <p:nvPicPr>
                      <p:cNvPr id="6" name="Object 5"/>
                      <p:cNvPicPr/>
                      <p:nvPr/>
                    </p:nvPicPr>
                    <p:blipFill>
                      <a:blip r:embed="rId4"/>
                      <a:stretch>
                        <a:fillRect/>
                      </a:stretch>
                    </p:blipFill>
                    <p:spPr>
                      <a:xfrm>
                        <a:off x="1674679" y="5897931"/>
                        <a:ext cx="5431519" cy="773200"/>
                      </a:xfrm>
                      <a:prstGeom prst="rect">
                        <a:avLst/>
                      </a:prstGeom>
                    </p:spPr>
                  </p:pic>
                </p:oleObj>
              </mc:Fallback>
            </mc:AlternateContent>
          </a:graphicData>
        </a:graphic>
      </p:graphicFrame>
    </p:spTree>
    <p:extLst>
      <p:ext uri="{BB962C8B-B14F-4D97-AF65-F5344CB8AC3E}">
        <p14:creationId xmlns:p14="http://schemas.microsoft.com/office/powerpoint/2010/main" val="3737105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381000" y="228600"/>
            <a:ext cx="8458200" cy="523220"/>
          </a:xfrm>
          <a:prstGeom prst="rect">
            <a:avLst/>
          </a:prstGeom>
          <a:noFill/>
          <a:ln w="9525">
            <a:noFill/>
            <a:miter lim="800000"/>
            <a:headEnd/>
            <a:tailEnd/>
          </a:ln>
          <a:effectLst/>
        </p:spPr>
        <p:txBody>
          <a:bodyPr>
            <a:spAutoFit/>
          </a:bodyPr>
          <a:lstStyle/>
          <a:p>
            <a:pPr algn="ctr">
              <a:spcBef>
                <a:spcPct val="50000"/>
              </a:spcBef>
              <a:defRPr/>
            </a:pPr>
            <a:r>
              <a:rPr lang="en-US" sz="2800" b="1" baseline="30000" dirty="0">
                <a:effectLst>
                  <a:outerShdw blurRad="38100" dist="38100" dir="2700000" algn="tl">
                    <a:srgbClr val="C0C0C0"/>
                  </a:outerShdw>
                </a:effectLst>
                <a:latin typeface="Arial Black" panose="020B0A04020102020204" pitchFamily="34" charset="0"/>
              </a:rPr>
              <a:t>1</a:t>
            </a:r>
            <a:r>
              <a:rPr lang="en-US" sz="2800" b="1" dirty="0">
                <a:effectLst>
                  <a:outerShdw blurRad="38100" dist="38100" dir="2700000" algn="tl">
                    <a:srgbClr val="C0C0C0"/>
                  </a:outerShdw>
                </a:effectLst>
                <a:latin typeface="Arial Black" panose="020B0A04020102020204" pitchFamily="34" charset="0"/>
              </a:rPr>
              <a:t>H-NMR AND </a:t>
            </a:r>
            <a:r>
              <a:rPr lang="en-US" sz="2800" b="1" baseline="30000" dirty="0">
                <a:effectLst>
                  <a:outerShdw blurRad="38100" dist="38100" dir="2700000" algn="tl">
                    <a:srgbClr val="C0C0C0"/>
                  </a:outerShdw>
                </a:effectLst>
                <a:latin typeface="Arial Black" panose="020B0A04020102020204" pitchFamily="34" charset="0"/>
              </a:rPr>
              <a:t>13</a:t>
            </a:r>
            <a:r>
              <a:rPr lang="en-US" sz="2800" b="1" dirty="0">
                <a:effectLst>
                  <a:outerShdw blurRad="38100" dist="38100" dir="2700000" algn="tl">
                    <a:srgbClr val="C0C0C0"/>
                  </a:outerShdw>
                </a:effectLst>
                <a:latin typeface="Arial Black" panose="020B0A04020102020204" pitchFamily="34" charset="0"/>
              </a:rPr>
              <a:t>C-NMR CHEMICALS SHIFTS</a:t>
            </a:r>
          </a:p>
        </p:txBody>
      </p:sp>
      <p:grpSp>
        <p:nvGrpSpPr>
          <p:cNvPr id="7" name="Group 6"/>
          <p:cNvGrpSpPr/>
          <p:nvPr/>
        </p:nvGrpSpPr>
        <p:grpSpPr>
          <a:xfrm>
            <a:off x="228600" y="838200"/>
            <a:ext cx="8686800" cy="5638800"/>
            <a:chOff x="228600" y="762000"/>
            <a:chExt cx="8686800" cy="5638800"/>
          </a:xfrm>
        </p:grpSpPr>
        <p:pic>
          <p:nvPicPr>
            <p:cNvPr id="45059" name="Picture 3" descr="FG13_38-01"/>
            <p:cNvPicPr>
              <a:picLocks noChangeAspect="1" noChangeArrowheads="1"/>
            </p:cNvPicPr>
            <p:nvPr/>
          </p:nvPicPr>
          <p:blipFill>
            <a:blip r:embed="rId2" cstate="print"/>
            <a:srcRect b="10707"/>
            <a:stretch>
              <a:fillRect/>
            </a:stretch>
          </p:blipFill>
          <p:spPr bwMode="auto">
            <a:xfrm>
              <a:off x="304800" y="762000"/>
              <a:ext cx="8534400" cy="3276600"/>
            </a:xfrm>
            <a:prstGeom prst="rect">
              <a:avLst/>
            </a:prstGeom>
            <a:noFill/>
            <a:ln w="9525">
              <a:noFill/>
              <a:miter lim="800000"/>
              <a:headEnd/>
              <a:tailEnd/>
            </a:ln>
          </p:spPr>
        </p:pic>
        <p:grpSp>
          <p:nvGrpSpPr>
            <p:cNvPr id="2" name="Group 4"/>
            <p:cNvGrpSpPr>
              <a:grpSpLocks/>
            </p:cNvGrpSpPr>
            <p:nvPr/>
          </p:nvGrpSpPr>
          <p:grpSpPr bwMode="auto">
            <a:xfrm>
              <a:off x="228600" y="4248150"/>
              <a:ext cx="8686800" cy="2152650"/>
              <a:chOff x="0" y="2880"/>
              <a:chExt cx="5760" cy="1356"/>
            </a:xfrm>
          </p:grpSpPr>
          <p:pic>
            <p:nvPicPr>
              <p:cNvPr id="45061" name="Picture 5" descr="FG13_41-01"/>
              <p:cNvPicPr>
                <a:picLocks noChangeAspect="1" noChangeArrowheads="1"/>
              </p:cNvPicPr>
              <p:nvPr/>
            </p:nvPicPr>
            <p:blipFill>
              <a:blip r:embed="rId3" cstate="print"/>
              <a:srcRect b="26144"/>
              <a:stretch>
                <a:fillRect/>
              </a:stretch>
            </p:blipFill>
            <p:spPr bwMode="auto">
              <a:xfrm>
                <a:off x="0" y="2880"/>
                <a:ext cx="5760" cy="1356"/>
              </a:xfrm>
              <a:prstGeom prst="rect">
                <a:avLst/>
              </a:prstGeom>
              <a:noFill/>
              <a:ln w="9525">
                <a:noFill/>
                <a:miter lim="800000"/>
                <a:headEnd/>
                <a:tailEnd/>
              </a:ln>
            </p:spPr>
          </p:pic>
          <p:sp>
            <p:nvSpPr>
              <p:cNvPr id="45062" name="Text Box 6"/>
              <p:cNvSpPr txBox="1">
                <a:spLocks noChangeArrowheads="1"/>
              </p:cNvSpPr>
              <p:nvPr/>
            </p:nvSpPr>
            <p:spPr bwMode="auto">
              <a:xfrm>
                <a:off x="5376" y="3792"/>
                <a:ext cx="384" cy="288"/>
              </a:xfrm>
              <a:prstGeom prst="rect">
                <a:avLst/>
              </a:prstGeom>
              <a:noFill/>
              <a:ln w="9525">
                <a:noFill/>
                <a:miter lim="800000"/>
                <a:headEnd/>
                <a:tailEnd/>
              </a:ln>
            </p:spPr>
            <p:txBody>
              <a:bodyPr>
                <a:spAutoFit/>
              </a:bodyPr>
              <a:lstStyle/>
              <a:p>
                <a:pPr eaLnBrk="0" hangingPunct="0">
                  <a:spcBef>
                    <a:spcPct val="50000"/>
                  </a:spcBef>
                </a:pPr>
                <a:endParaRPr lang="en-US" sz="2400">
                  <a:latin typeface="Times New Roman" pitchFamily="18" charset="0"/>
                </a:endParaRPr>
              </a:p>
            </p:txBody>
          </p:sp>
        </p:grpSp>
      </p:grpSp>
      <p:sp>
        <p:nvSpPr>
          <p:cNvPr id="8" name="Rectangle 7"/>
          <p:cNvSpPr/>
          <p:nvPr/>
        </p:nvSpPr>
        <p:spPr>
          <a:xfrm>
            <a:off x="5486400" y="801469"/>
            <a:ext cx="3048000" cy="646331"/>
          </a:xfrm>
          <a:prstGeom prst="rect">
            <a:avLst/>
          </a:prstGeom>
          <a:ln>
            <a:solidFill>
              <a:srgbClr val="003300"/>
            </a:solidFill>
          </a:ln>
        </p:spPr>
        <p:txBody>
          <a:bodyPr wrap="square">
            <a:spAutoFit/>
          </a:bodyPr>
          <a:lstStyle/>
          <a:p>
            <a:r>
              <a:rPr lang="en-US" b="1" dirty="0" smtClean="0">
                <a:solidFill>
                  <a:srgbClr val="2A0015"/>
                </a:solidFill>
                <a:latin typeface="Calibri" pitchFamily="34" charset="0"/>
              </a:rPr>
              <a:t>Practice 16.25 to 16.27 P. 769</a:t>
            </a:r>
          </a:p>
          <a:p>
            <a:r>
              <a:rPr lang="en-US" b="1" dirty="0" smtClean="0">
                <a:solidFill>
                  <a:srgbClr val="2A0015"/>
                </a:solidFill>
                <a:latin typeface="Calibri" pitchFamily="34" charset="0"/>
              </a:rPr>
              <a:t>Problem 16.38, 16.39 P. 776,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ext Box 4"/>
          <p:cNvSpPr txBox="1">
            <a:spLocks noChangeArrowheads="1"/>
          </p:cNvSpPr>
          <p:nvPr/>
        </p:nvSpPr>
        <p:spPr bwMode="auto">
          <a:xfrm>
            <a:off x="228600" y="152400"/>
            <a:ext cx="8686800" cy="5555367"/>
          </a:xfrm>
          <a:prstGeom prst="rect">
            <a:avLst/>
          </a:prstGeom>
          <a:noFill/>
          <a:ln w="9525">
            <a:noFill/>
            <a:miter lim="800000"/>
            <a:headEnd/>
            <a:tailEnd/>
          </a:ln>
          <a:effec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MAGNETIC </a:t>
            </a:r>
            <a:r>
              <a:rPr lang="en-US" sz="2800" b="1" dirty="0">
                <a:effectLst>
                  <a:outerShdw blurRad="38100" dist="38100" dir="2700000" algn="tl">
                    <a:srgbClr val="C0C0C0"/>
                  </a:outerShdw>
                </a:effectLst>
                <a:latin typeface="Arial Black" panose="020B0A04020102020204" pitchFamily="34" charset="0"/>
              </a:rPr>
              <a:t>RESONANCE IMAGING</a:t>
            </a:r>
          </a:p>
          <a:p>
            <a:pPr algn="ctr">
              <a:spcBef>
                <a:spcPct val="50000"/>
              </a:spcBef>
              <a:defRPr/>
            </a:pPr>
            <a:endParaRPr lang="en-US" sz="1600" b="1" dirty="0">
              <a:solidFill>
                <a:srgbClr val="0000CC"/>
              </a:solidFill>
              <a:effectLst>
                <a:outerShdw blurRad="38100" dist="38100" dir="2700000" algn="tl">
                  <a:srgbClr val="C0C0C0"/>
                </a:outerShdw>
              </a:effectLst>
              <a:latin typeface="Tahoma" pitchFamily="34" charset="0"/>
            </a:endParaRPr>
          </a:p>
          <a:p>
            <a:pPr algn="just">
              <a:defRPr/>
            </a:pPr>
            <a:r>
              <a:rPr lang="en-US" dirty="0">
                <a:solidFill>
                  <a:srgbClr val="0000CC"/>
                </a:solidFill>
              </a:rPr>
              <a:t>When Chemists use NMR, they place small tubes of homogeneous solutions in the magnetic field. Their goal is to have the sample behave as if it were all at the same external magnetic field.</a:t>
            </a:r>
          </a:p>
          <a:p>
            <a:pPr algn="just">
              <a:defRPr/>
            </a:pPr>
            <a:endParaRPr lang="en-US" dirty="0">
              <a:solidFill>
                <a:srgbClr val="3333FF"/>
              </a:solidFill>
            </a:endParaRPr>
          </a:p>
          <a:p>
            <a:pPr algn="just">
              <a:defRPr/>
            </a:pPr>
            <a:endParaRPr lang="en-US" dirty="0">
              <a:solidFill>
                <a:srgbClr val="3333FF"/>
              </a:solidFill>
            </a:endParaRPr>
          </a:p>
          <a:p>
            <a:pPr marL="285750" indent="-285750" algn="just">
              <a:buFont typeface="Wingdings" panose="05000000000000000000" pitchFamily="2" charset="2"/>
              <a:buChar char="q"/>
              <a:defRPr/>
            </a:pPr>
            <a:r>
              <a:rPr lang="en-US" b="1" i="1" dirty="0">
                <a:solidFill>
                  <a:srgbClr val="580000"/>
                </a:solidFill>
              </a:rPr>
              <a:t>Nuclear magnetic resonance imaging uses the same physical effect, but its goal is almost the opposite of chemical NMR.</a:t>
            </a:r>
          </a:p>
          <a:p>
            <a:pPr marL="285750" indent="-285750" algn="just">
              <a:buFont typeface="Wingdings" panose="05000000000000000000" pitchFamily="2" charset="2"/>
              <a:buChar char="q"/>
              <a:defRPr/>
            </a:pPr>
            <a:endParaRPr lang="en-US" b="1" dirty="0">
              <a:solidFill>
                <a:srgbClr val="580000"/>
              </a:solidFill>
            </a:endParaRPr>
          </a:p>
          <a:p>
            <a:pPr marL="285750" indent="-285750" algn="just">
              <a:buFont typeface="Wingdings" panose="05000000000000000000" pitchFamily="2" charset="2"/>
              <a:buChar char="q"/>
              <a:defRPr/>
            </a:pPr>
            <a:endParaRPr lang="en-US" b="1" dirty="0">
              <a:solidFill>
                <a:srgbClr val="580000"/>
              </a:solidFill>
            </a:endParaRPr>
          </a:p>
          <a:p>
            <a:pPr marL="285750" indent="-285750" algn="just">
              <a:buFont typeface="Wingdings" panose="05000000000000000000" pitchFamily="2" charset="2"/>
              <a:buChar char="q"/>
              <a:defRPr/>
            </a:pPr>
            <a:r>
              <a:rPr lang="en-US" b="1" i="1" dirty="0">
                <a:solidFill>
                  <a:srgbClr val="580000"/>
                </a:solidFill>
              </a:rPr>
              <a:t>In magnetic resonance imaging, a heterogeneous sample (human body) is placed in the magnetic field of a large-bore super-conducting magnet</a:t>
            </a:r>
            <a:r>
              <a:rPr lang="en-US" b="1" i="1" dirty="0">
                <a:solidFill>
                  <a:srgbClr val="800000"/>
                </a:solidFill>
              </a:rPr>
              <a:t>.</a:t>
            </a:r>
          </a:p>
          <a:p>
            <a:pPr algn="just">
              <a:defRPr/>
            </a:pPr>
            <a:endParaRPr lang="en-US" dirty="0">
              <a:solidFill>
                <a:srgbClr val="3333FF"/>
              </a:solidFill>
            </a:endParaRPr>
          </a:p>
          <a:p>
            <a:pPr algn="just">
              <a:defRPr/>
            </a:pPr>
            <a:endParaRPr lang="en-US" dirty="0">
              <a:solidFill>
                <a:srgbClr val="3333FF"/>
              </a:solidFill>
            </a:endParaRPr>
          </a:p>
          <a:p>
            <a:pPr algn="just">
              <a:defRPr/>
            </a:pPr>
            <a:r>
              <a:rPr lang="en-US" dirty="0">
                <a:solidFill>
                  <a:srgbClr val="0000CC"/>
                </a:solidFill>
              </a:rPr>
              <a:t>The magnetic field is uniform, with a gradient that allows just protons in one plane of the sample to be in resonance at any one time. Using a combination of field gradients and a sophisticated Fourier transform techniques, the instrument can examine selectively one point within the sample, a line or a plane within the sample (noninvasive</a:t>
            </a:r>
            <a:r>
              <a:rPr lang="en-US" dirty="0" smtClean="0">
                <a:solidFill>
                  <a:srgbClr val="0000CC"/>
                </a:solidFill>
              </a:rPr>
              <a:t>).</a:t>
            </a:r>
            <a:endParaRPr lang="en-US" dirty="0">
              <a:solidFill>
                <a:srgbClr val="3333FF"/>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13_48a"/>
          <p:cNvPicPr>
            <a:picLocks noChangeAspect="1" noChangeArrowheads="1"/>
          </p:cNvPicPr>
          <p:nvPr/>
        </p:nvPicPr>
        <p:blipFill rotWithShape="1">
          <a:blip r:embed="rId2" cstate="print"/>
          <a:srcRect b="5192"/>
          <a:stretch/>
        </p:blipFill>
        <p:spPr bwMode="auto">
          <a:xfrm>
            <a:off x="304800" y="1143000"/>
            <a:ext cx="4305300" cy="4962157"/>
          </a:xfrm>
          <a:prstGeom prst="rect">
            <a:avLst/>
          </a:prstGeom>
          <a:noFill/>
          <a:ln w="9525">
            <a:noFill/>
            <a:miter lim="800000"/>
            <a:headEnd/>
            <a:tailEnd/>
          </a:ln>
        </p:spPr>
      </p:pic>
      <p:sp>
        <p:nvSpPr>
          <p:cNvPr id="66566" name="Text Box 6"/>
          <p:cNvSpPr txBox="1">
            <a:spLocks noChangeArrowheads="1"/>
          </p:cNvSpPr>
          <p:nvPr/>
        </p:nvSpPr>
        <p:spPr bwMode="auto">
          <a:xfrm>
            <a:off x="381000" y="152400"/>
            <a:ext cx="8458200" cy="1123384"/>
          </a:xfrm>
          <a:prstGeom prst="rect">
            <a:avLst/>
          </a:prstGeom>
          <a:noFill/>
          <a:ln w="9525">
            <a:noFill/>
            <a:miter lim="800000"/>
            <a:headEnd/>
            <a:tailEnd/>
          </a:ln>
          <a:effec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MAGNETIC </a:t>
            </a:r>
            <a:r>
              <a:rPr lang="en-US" sz="2800" b="1" dirty="0">
                <a:effectLst>
                  <a:outerShdw blurRad="38100" dist="38100" dir="2700000" algn="tl">
                    <a:srgbClr val="C0C0C0"/>
                  </a:outerShdw>
                </a:effectLst>
                <a:latin typeface="Arial Black" panose="020B0A04020102020204" pitchFamily="34" charset="0"/>
              </a:rPr>
              <a:t>RESONANCE IMAGING</a:t>
            </a:r>
          </a:p>
          <a:p>
            <a:pPr algn="ctr">
              <a:spcBef>
                <a:spcPct val="50000"/>
              </a:spcBef>
              <a:defRPr/>
            </a:pPr>
            <a:endParaRPr lang="en-US" sz="2600" b="1" dirty="0">
              <a:solidFill>
                <a:srgbClr val="003300"/>
              </a:solidFill>
              <a:effectLst>
                <a:outerShdw blurRad="38100" dist="38100" dir="2700000" algn="tl">
                  <a:srgbClr val="C0C0C0"/>
                </a:outerShdw>
              </a:effectLst>
              <a:latin typeface="Arial Black" panose="020B0A04020102020204" pitchFamily="34" charset="0"/>
            </a:endParaRPr>
          </a:p>
        </p:txBody>
      </p:sp>
      <p:sp>
        <p:nvSpPr>
          <p:cNvPr id="47108" name="Text Box 7"/>
          <p:cNvSpPr txBox="1">
            <a:spLocks noChangeArrowheads="1"/>
          </p:cNvSpPr>
          <p:nvPr/>
        </p:nvSpPr>
        <p:spPr bwMode="auto">
          <a:xfrm>
            <a:off x="304800" y="6105525"/>
            <a:ext cx="4191000" cy="584775"/>
          </a:xfrm>
          <a:prstGeom prst="rect">
            <a:avLst/>
          </a:prstGeom>
          <a:noFill/>
          <a:ln w="9525">
            <a:noFill/>
            <a:miter lim="800000"/>
            <a:headEnd/>
            <a:tailEnd/>
          </a:ln>
        </p:spPr>
        <p:txBody>
          <a:bodyPr>
            <a:spAutoFit/>
          </a:bodyPr>
          <a:lstStyle/>
          <a:p>
            <a:pPr algn="just">
              <a:spcBef>
                <a:spcPct val="50000"/>
              </a:spcBef>
            </a:pPr>
            <a:r>
              <a:rPr lang="en-US" sz="1600" b="1" dirty="0">
                <a:solidFill>
                  <a:srgbClr val="006600"/>
                </a:solidFill>
              </a:rPr>
              <a:t>MRI scan of a human brain showing a metastatic tumor in one hemisphere</a:t>
            </a:r>
          </a:p>
        </p:txBody>
      </p:sp>
      <p:sp>
        <p:nvSpPr>
          <p:cNvPr id="47109" name="Text Box 8"/>
          <p:cNvSpPr txBox="1">
            <a:spLocks noChangeArrowheads="1"/>
          </p:cNvSpPr>
          <p:nvPr/>
        </p:nvSpPr>
        <p:spPr bwMode="auto">
          <a:xfrm>
            <a:off x="4724400" y="1051679"/>
            <a:ext cx="4114800" cy="3139321"/>
          </a:xfrm>
          <a:prstGeom prst="rect">
            <a:avLst/>
          </a:prstGeom>
          <a:noFill/>
          <a:ln w="9525">
            <a:noFill/>
            <a:miter lim="800000"/>
            <a:headEnd/>
            <a:tailEnd/>
          </a:ln>
        </p:spPr>
        <p:txBody>
          <a:bodyPr wrap="square">
            <a:spAutoFit/>
          </a:bodyPr>
          <a:lstStyle/>
          <a:p>
            <a:pPr algn="just"/>
            <a:r>
              <a:rPr lang="en-US" dirty="0">
                <a:solidFill>
                  <a:srgbClr val="0000CC"/>
                </a:solidFill>
              </a:rPr>
              <a:t>The computer generate a series of two dimensional slices which, when accumulated, give a three dimensional plot of the proton within the bulk of the sample</a:t>
            </a:r>
          </a:p>
          <a:p>
            <a:pPr algn="just"/>
            <a:endParaRPr lang="en-US" dirty="0">
              <a:solidFill>
                <a:schemeClr val="accent2"/>
              </a:solidFill>
            </a:endParaRPr>
          </a:p>
          <a:p>
            <a:pPr algn="just"/>
            <a:r>
              <a:rPr lang="en-US" b="1" dirty="0">
                <a:solidFill>
                  <a:srgbClr val="800000"/>
                </a:solidFill>
              </a:rPr>
              <a:t>MRI image can easily distinguish watery tissues, fatty tissues, bone, air spaces, bloods, etc…</a:t>
            </a:r>
          </a:p>
          <a:p>
            <a:pPr algn="just"/>
            <a:endParaRPr lang="en-US" dirty="0">
              <a:solidFill>
                <a:srgbClr val="800000"/>
              </a:solidFill>
            </a:endParaRPr>
          </a:p>
          <a:p>
            <a:pPr algn="just"/>
            <a:r>
              <a:rPr lang="en-US" dirty="0">
                <a:solidFill>
                  <a:srgbClr val="800000"/>
                </a:solidFill>
              </a:rPr>
              <a:t>Tumors are readily detected</a:t>
            </a:r>
          </a:p>
        </p:txBody>
      </p:sp>
      <p:pic>
        <p:nvPicPr>
          <p:cNvPr id="6" name="Picture 1" descr="C:\Documents and Settings\user\My Documents\My Pictures\220px-MRI-Philips.jpg"/>
          <p:cNvPicPr>
            <a:picLocks noChangeAspect="1" noChangeArrowheads="1"/>
          </p:cNvPicPr>
          <p:nvPr/>
        </p:nvPicPr>
        <p:blipFill>
          <a:blip r:embed="rId3" cstate="print"/>
          <a:srcRect/>
          <a:stretch>
            <a:fillRect/>
          </a:stretch>
        </p:blipFill>
        <p:spPr bwMode="auto">
          <a:xfrm>
            <a:off x="5943600" y="4191000"/>
            <a:ext cx="2895600" cy="257203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28600" y="230778"/>
            <a:ext cx="8614954" cy="6324808"/>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BASIC PRINCIPLE OF NMR</a:t>
            </a:r>
          </a:p>
          <a:p>
            <a:pPr>
              <a:defRPr/>
            </a:pPr>
            <a:endParaRPr lang="en-US" dirty="0">
              <a:solidFill>
                <a:srgbClr val="0000CC"/>
              </a:solidFill>
              <a:latin typeface="Tahoma" pitchFamily="34" charset="0"/>
            </a:endParaRPr>
          </a:p>
          <a:p>
            <a:pPr algn="just">
              <a:defRPr/>
            </a:pPr>
            <a:r>
              <a:rPr lang="en-US" sz="2000" b="1" dirty="0">
                <a:solidFill>
                  <a:srgbClr val="003300"/>
                </a:solidFill>
              </a:rPr>
              <a:t>External Magnetic Field</a:t>
            </a:r>
          </a:p>
          <a:p>
            <a:pPr algn="just">
              <a:defRPr/>
            </a:pPr>
            <a:endParaRPr lang="en-US" b="1" dirty="0" smtClean="0">
              <a:solidFill>
                <a:srgbClr val="0000CC"/>
              </a:solidFill>
            </a:endParaRPr>
          </a:p>
          <a:p>
            <a:pPr algn="just">
              <a:defRPr/>
            </a:pPr>
            <a:endParaRPr lang="en-US" b="1" dirty="0">
              <a:solidFill>
                <a:srgbClr val="0000CC"/>
              </a:solidFill>
            </a:endParaRPr>
          </a:p>
          <a:p>
            <a:pPr algn="just">
              <a:defRPr/>
            </a:pPr>
            <a:r>
              <a:rPr lang="en-US" dirty="0">
                <a:solidFill>
                  <a:srgbClr val="0000CC"/>
                </a:solidFill>
              </a:rPr>
              <a:t>When a small bar magnet is placed in the field of a larger magnet, it twists to align itself with the field of the larger magnet.</a:t>
            </a:r>
          </a:p>
          <a:p>
            <a:pPr algn="just">
              <a:defRPr/>
            </a:pPr>
            <a:endParaRPr lang="en-US" dirty="0">
              <a:solidFill>
                <a:srgbClr val="0000CC"/>
              </a:solidFill>
            </a:endParaRPr>
          </a:p>
          <a:p>
            <a:pPr algn="just">
              <a:defRPr/>
            </a:pPr>
            <a:r>
              <a:rPr lang="en-US" dirty="0">
                <a:solidFill>
                  <a:srgbClr val="0000CC"/>
                </a:solidFill>
              </a:rPr>
              <a:t>When placed in an external field, spinning protons act like bar magnets</a:t>
            </a: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dirty="0">
              <a:solidFill>
                <a:schemeClr val="accent2"/>
              </a:solidFill>
            </a:endParaRPr>
          </a:p>
          <a:p>
            <a:pPr algn="just">
              <a:defRPr/>
            </a:pPr>
            <a:endParaRPr lang="en-US" sz="1100" dirty="0" smtClean="0">
              <a:solidFill>
                <a:schemeClr val="accent2"/>
              </a:solidFill>
            </a:endParaRPr>
          </a:p>
          <a:p>
            <a:pPr algn="just">
              <a:defRPr/>
            </a:pPr>
            <a:endParaRPr lang="en-US" sz="1100" dirty="0">
              <a:solidFill>
                <a:schemeClr val="accent2"/>
              </a:solidFill>
            </a:endParaRPr>
          </a:p>
          <a:p>
            <a:pPr algn="just">
              <a:defRPr/>
            </a:pPr>
            <a:r>
              <a:rPr lang="en-US" b="1" dirty="0">
                <a:solidFill>
                  <a:srgbClr val="580000"/>
                </a:solidFill>
              </a:rPr>
              <a:t>Quantum mechanics requires the proton’s magnetic moment to be aligned either </a:t>
            </a:r>
            <a:r>
              <a:rPr lang="en-US" b="1" i="1" dirty="0">
                <a:solidFill>
                  <a:srgbClr val="580000"/>
                </a:solidFill>
              </a:rPr>
              <a:t>with</a:t>
            </a:r>
            <a:r>
              <a:rPr lang="en-US" b="1" dirty="0">
                <a:solidFill>
                  <a:srgbClr val="580000"/>
                </a:solidFill>
              </a:rPr>
              <a:t> the external field or </a:t>
            </a:r>
            <a:r>
              <a:rPr lang="en-US" b="1" i="1" dirty="0">
                <a:solidFill>
                  <a:srgbClr val="580000"/>
                </a:solidFill>
              </a:rPr>
              <a:t>against</a:t>
            </a:r>
            <a:r>
              <a:rPr lang="en-US" b="1" dirty="0">
                <a:solidFill>
                  <a:srgbClr val="580000"/>
                </a:solidFill>
              </a:rPr>
              <a:t> the field. </a:t>
            </a:r>
          </a:p>
        </p:txBody>
      </p:sp>
      <p:pic>
        <p:nvPicPr>
          <p:cNvPr id="15363" name="Picture 3" descr="13_02"/>
          <p:cNvPicPr>
            <a:picLocks noChangeAspect="1" noChangeArrowheads="1"/>
          </p:cNvPicPr>
          <p:nvPr/>
        </p:nvPicPr>
        <p:blipFill rotWithShape="1">
          <a:blip r:embed="rId2" cstate="print"/>
          <a:srcRect b="8174"/>
          <a:stretch/>
        </p:blipFill>
        <p:spPr bwMode="auto">
          <a:xfrm>
            <a:off x="818606" y="3252728"/>
            <a:ext cx="7345680" cy="2386072"/>
          </a:xfrm>
          <a:prstGeom prst="rect">
            <a:avLst/>
          </a:prstGeom>
          <a:noFill/>
          <a:ln w="9525">
            <a:noFill/>
            <a:miter lim="800000"/>
            <a:headEnd/>
            <a:tailEnd/>
          </a:ln>
        </p:spPr>
      </p:pic>
    </p:spTree>
    <p:extLst>
      <p:ext uri="{BB962C8B-B14F-4D97-AF65-F5344CB8AC3E}">
        <p14:creationId xmlns:p14="http://schemas.microsoft.com/office/powerpoint/2010/main" val="249064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ext Box 4"/>
          <p:cNvSpPr txBox="1">
            <a:spLocks noChangeArrowheads="1"/>
          </p:cNvSpPr>
          <p:nvPr/>
        </p:nvSpPr>
        <p:spPr bwMode="auto">
          <a:xfrm>
            <a:off x="228600" y="154578"/>
            <a:ext cx="8686800" cy="3570208"/>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BASIC PRINCIPLE OF NMR</a:t>
            </a:r>
          </a:p>
          <a:p>
            <a:pPr algn="just">
              <a:spcBef>
                <a:spcPct val="50000"/>
              </a:spcBef>
              <a:defRPr/>
            </a:pPr>
            <a:r>
              <a:rPr lang="en-US" b="1" i="1" dirty="0" smtClean="0">
                <a:solidFill>
                  <a:srgbClr val="006600"/>
                </a:solidFill>
              </a:rPr>
              <a:t>Nuclei with a spin number I of 1 or greater have a non-spherical charge distribution, and this asymmetry described by an electrical quadrupole moment affects the relaxation time, and thus the linewidth as well as the coupling with neighboring nuclei.</a:t>
            </a:r>
            <a:endParaRPr lang="en-US" b="1" i="1" dirty="0">
              <a:solidFill>
                <a:srgbClr val="006600"/>
              </a:solidFill>
            </a:endParaRPr>
          </a:p>
          <a:p>
            <a:pPr algn="just">
              <a:spcBef>
                <a:spcPct val="50000"/>
              </a:spcBef>
              <a:defRPr/>
            </a:pPr>
            <a:endParaRPr lang="en-US" sz="900" i="1" dirty="0">
              <a:solidFill>
                <a:srgbClr val="660066"/>
              </a:solidFill>
            </a:endParaRPr>
          </a:p>
          <a:p>
            <a:pPr algn="just">
              <a:spcBef>
                <a:spcPct val="50000"/>
              </a:spcBef>
              <a:defRPr/>
            </a:pPr>
            <a:r>
              <a:rPr lang="en-US" dirty="0" smtClean="0">
                <a:solidFill>
                  <a:srgbClr val="0000CC"/>
                </a:solidFill>
              </a:rPr>
              <a:t>In quantum mechanical terms, the spin number determines the number of orientations in accordance with the formula 2I + 1. </a:t>
            </a:r>
          </a:p>
          <a:p>
            <a:pPr algn="just">
              <a:spcBef>
                <a:spcPct val="50000"/>
              </a:spcBef>
              <a:defRPr/>
            </a:pPr>
            <a:endParaRPr lang="en-US" sz="900" dirty="0">
              <a:solidFill>
                <a:srgbClr val="0000CC"/>
              </a:solidFill>
            </a:endParaRPr>
          </a:p>
          <a:p>
            <a:pPr algn="just">
              <a:spcBef>
                <a:spcPct val="50000"/>
              </a:spcBef>
              <a:defRPr/>
            </a:pPr>
            <a:r>
              <a:rPr lang="en-US" b="1" i="1" dirty="0" smtClean="0">
                <a:solidFill>
                  <a:srgbClr val="660033"/>
                </a:solidFill>
              </a:rPr>
              <a:t>As such, nuclei with a spin number of ½ will have only 2 possible orientations corresponding to two energy levels, with a slight excess population in the lower energy level (N</a:t>
            </a:r>
            <a:r>
              <a:rPr lang="el-GR" b="1" i="1" dirty="0" smtClean="0">
                <a:solidFill>
                  <a:srgbClr val="660033"/>
                </a:solidFill>
              </a:rPr>
              <a:t>α</a:t>
            </a:r>
            <a:r>
              <a:rPr lang="en-US" b="1" i="1" dirty="0" smtClean="0">
                <a:solidFill>
                  <a:srgbClr val="660033"/>
                </a:solidFill>
              </a:rPr>
              <a:t> &gt; N</a:t>
            </a:r>
            <a:r>
              <a:rPr lang="el-GR" b="1" i="1" dirty="0" smtClean="0">
                <a:solidFill>
                  <a:srgbClr val="660033"/>
                </a:solidFill>
              </a:rPr>
              <a:t>β</a:t>
            </a:r>
            <a:r>
              <a:rPr lang="en-US" b="1" i="1" dirty="0" smtClean="0">
                <a:solidFill>
                  <a:srgbClr val="660033"/>
                </a:solidFill>
              </a:rPr>
              <a:t>) in accordance with the Boltzmann.</a:t>
            </a:r>
            <a:endParaRPr lang="en-US" sz="800" dirty="0">
              <a:solidFill>
                <a:schemeClr val="accent2"/>
              </a:solidFill>
            </a:endParaRPr>
          </a:p>
        </p:txBody>
      </p:sp>
      <p:grpSp>
        <p:nvGrpSpPr>
          <p:cNvPr id="5" name="Group 4"/>
          <p:cNvGrpSpPr/>
          <p:nvPr/>
        </p:nvGrpSpPr>
        <p:grpSpPr>
          <a:xfrm>
            <a:off x="1175656" y="3657600"/>
            <a:ext cx="6977744" cy="2841400"/>
            <a:chOff x="1003662" y="3842379"/>
            <a:chExt cx="6977744" cy="2841400"/>
          </a:xfrm>
        </p:grpSpPr>
        <p:pic>
          <p:nvPicPr>
            <p:cNvPr id="3" name="Picture 5" descr="13_02-02"/>
            <p:cNvPicPr>
              <a:picLocks noChangeAspect="1" noChangeArrowheads="1"/>
            </p:cNvPicPr>
            <p:nvPr/>
          </p:nvPicPr>
          <p:blipFill rotWithShape="1">
            <a:blip r:embed="rId2" cstate="print"/>
            <a:srcRect b="4678"/>
            <a:stretch/>
          </p:blipFill>
          <p:spPr bwMode="auto">
            <a:xfrm>
              <a:off x="1003662" y="3842379"/>
              <a:ext cx="6977744" cy="2841400"/>
            </a:xfrm>
            <a:prstGeom prst="rect">
              <a:avLst/>
            </a:prstGeom>
            <a:noFill/>
            <a:ln w="9525">
              <a:noFill/>
              <a:miter lim="800000"/>
              <a:headEnd/>
              <a:tailEnd/>
            </a:ln>
          </p:spPr>
        </p:pic>
        <p:sp>
          <p:nvSpPr>
            <p:cNvPr id="2" name="Rectangle 1"/>
            <p:cNvSpPr/>
            <p:nvPr/>
          </p:nvSpPr>
          <p:spPr>
            <a:xfrm>
              <a:off x="5446953" y="5099262"/>
              <a:ext cx="397866" cy="461665"/>
            </a:xfrm>
            <a:prstGeom prst="rect">
              <a:avLst/>
            </a:prstGeom>
          </p:spPr>
          <p:txBody>
            <a:bodyPr wrap="none">
              <a:spAutoFit/>
            </a:bodyPr>
            <a:lstStyle/>
            <a:p>
              <a:r>
                <a:rPr lang="en-US" sz="24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½</a:t>
              </a:r>
              <a:endParaRPr lang="en-US" sz="2400" b="1" dirty="0">
                <a:solidFill>
                  <a:srgbClr val="C00000"/>
                </a:solidFill>
              </a:endParaRPr>
            </a:p>
          </p:txBody>
        </p:sp>
        <p:sp>
          <p:nvSpPr>
            <p:cNvPr id="4" name="Rectangle 3"/>
            <p:cNvSpPr/>
            <p:nvPr/>
          </p:nvSpPr>
          <p:spPr>
            <a:xfrm>
              <a:off x="5359430" y="4054233"/>
              <a:ext cx="492443" cy="461665"/>
            </a:xfrm>
            <a:prstGeom prst="rect">
              <a:avLst/>
            </a:prstGeom>
          </p:spPr>
          <p:txBody>
            <a:bodyPr wrap="none">
              <a:spAutoFit/>
            </a:bodyPr>
            <a:lstStyle/>
            <a:p>
              <a:r>
                <a:rPr lang="en-US" sz="24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-½</a:t>
              </a:r>
              <a:endParaRPr lang="en-US" sz="2400" b="1" dirty="0">
                <a:solidFill>
                  <a:srgbClr val="C00000"/>
                </a:solidFill>
              </a:endParaRPr>
            </a:p>
          </p:txBody>
        </p:sp>
      </p:grpSp>
    </p:spTree>
    <p:extLst>
      <p:ext uri="{BB962C8B-B14F-4D97-AF65-F5344CB8AC3E}">
        <p14:creationId xmlns:p14="http://schemas.microsoft.com/office/powerpoint/2010/main" val="33311256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076474"/>
            <a:ext cx="5715000" cy="2443074"/>
          </a:xfrm>
          <a:prstGeom prst="rect">
            <a:avLst/>
          </a:prstGeom>
        </p:spPr>
      </p:pic>
      <p:sp>
        <p:nvSpPr>
          <p:cNvPr id="52228" name="Text Box 4"/>
          <p:cNvSpPr txBox="1">
            <a:spLocks noChangeArrowheads="1"/>
          </p:cNvSpPr>
          <p:nvPr/>
        </p:nvSpPr>
        <p:spPr bwMode="auto">
          <a:xfrm>
            <a:off x="304800" y="76200"/>
            <a:ext cx="8686800" cy="1000274"/>
          </a:xfrm>
          <a:prstGeom prst="rect">
            <a:avLst/>
          </a:prstGeom>
          <a:noFill/>
          <a:ln w="9525">
            <a:noFill/>
            <a:miter lim="800000"/>
            <a:headEnd/>
            <a:tailEnd/>
          </a:ln>
          <a:effectLst/>
        </p:spPr>
        <p:txBody>
          <a:bodyPr wrap="square">
            <a:spAutoFit/>
          </a:bodyPr>
          <a:lstStyle/>
          <a:p>
            <a:pPr algn="ctr">
              <a:defRPr/>
            </a:pPr>
            <a:r>
              <a:rPr lang="en-US" sz="2800" b="1" dirty="0">
                <a:effectLst>
                  <a:outerShdw blurRad="38100" dist="38100" dir="2700000" algn="tl">
                    <a:srgbClr val="C0C0C0"/>
                  </a:outerShdw>
                </a:effectLst>
                <a:latin typeface="Arial Black" panose="020B0A04020102020204" pitchFamily="34" charset="0"/>
              </a:rPr>
              <a:t>BASIC PRINCIPLE OF NMR</a:t>
            </a:r>
            <a:endParaRPr lang="en-US" sz="2800" dirty="0">
              <a:effectLst>
                <a:outerShdw blurRad="38100" dist="38100" dir="2700000" algn="tl">
                  <a:srgbClr val="C0C0C0"/>
                </a:outerShdw>
              </a:effectLst>
              <a:latin typeface="Arial Black" panose="020B0A04020102020204" pitchFamily="34" charset="0"/>
            </a:endParaRPr>
          </a:p>
          <a:p>
            <a:pPr>
              <a:defRPr/>
            </a:pPr>
            <a:endParaRPr lang="en-US" sz="1100" dirty="0">
              <a:solidFill>
                <a:srgbClr val="003300"/>
              </a:solidFill>
              <a:effectLst>
                <a:outerShdw blurRad="38100" dist="38100" dir="2700000" algn="tl">
                  <a:srgbClr val="C0C0C0"/>
                </a:outerShdw>
              </a:effectLst>
              <a:latin typeface="Tahoma" pitchFamily="34" charset="0"/>
            </a:endParaRPr>
          </a:p>
          <a:p>
            <a:pPr eaLnBrk="0" hangingPunct="0">
              <a:defRPr/>
            </a:pPr>
            <a:r>
              <a:rPr lang="en-US" sz="2000" b="1" dirty="0">
                <a:solidFill>
                  <a:srgbClr val="003300"/>
                </a:solidFill>
              </a:rPr>
              <a:t>Proton Magnetic Moments</a:t>
            </a:r>
          </a:p>
        </p:txBody>
      </p:sp>
      <p:sp>
        <p:nvSpPr>
          <p:cNvPr id="3" name="Rectangle 2"/>
          <p:cNvSpPr/>
          <p:nvPr/>
        </p:nvSpPr>
        <p:spPr>
          <a:xfrm>
            <a:off x="152400" y="3411647"/>
            <a:ext cx="8686800" cy="3370153"/>
          </a:xfrm>
          <a:prstGeom prst="rect">
            <a:avLst/>
          </a:prstGeom>
        </p:spPr>
        <p:txBody>
          <a:bodyPr wrap="square">
            <a:spAutoFit/>
          </a:bodyPr>
          <a:lstStyle/>
          <a:p>
            <a:pPr algn="just">
              <a:spcBef>
                <a:spcPct val="50000"/>
              </a:spcBef>
              <a:defRPr/>
            </a:pPr>
            <a:r>
              <a:rPr lang="en-US" dirty="0">
                <a:solidFill>
                  <a:srgbClr val="0000CC"/>
                </a:solidFill>
              </a:rPr>
              <a:t>Radio-frequency (RF) electromagnetic radiation is the type of </a:t>
            </a:r>
            <a:r>
              <a:rPr lang="en-US" dirty="0" smtClean="0">
                <a:solidFill>
                  <a:srgbClr val="0000CC"/>
                </a:solidFill>
              </a:rPr>
              <a:t>energy </a:t>
            </a:r>
            <a:r>
              <a:rPr lang="en-US" dirty="0">
                <a:solidFill>
                  <a:srgbClr val="0000CC"/>
                </a:solidFill>
              </a:rPr>
              <a:t>used in the NMR instrument for irradiation. Polarized RF is therefore a polarized light even though its frequency is too low for us to be seen or (normally) feel. It has all its magnetic field components lined up along the same axis.</a:t>
            </a:r>
          </a:p>
          <a:p>
            <a:pPr algn="just">
              <a:spcBef>
                <a:spcPct val="50000"/>
              </a:spcBef>
              <a:defRPr/>
            </a:pPr>
            <a:endParaRPr lang="en-US" sz="800" dirty="0">
              <a:solidFill>
                <a:schemeClr val="accent2"/>
              </a:solidFill>
            </a:endParaRPr>
          </a:p>
          <a:p>
            <a:pPr algn="just">
              <a:spcBef>
                <a:spcPct val="50000"/>
              </a:spcBef>
              <a:defRPr/>
            </a:pPr>
            <a:r>
              <a:rPr lang="en-US" b="1" i="1" dirty="0">
                <a:solidFill>
                  <a:srgbClr val="006600"/>
                </a:solidFill>
              </a:rPr>
              <a:t>This perturbation of the equilibrium distribution of state populations is called excitation</a:t>
            </a:r>
          </a:p>
          <a:p>
            <a:pPr algn="just">
              <a:spcBef>
                <a:spcPct val="50000"/>
              </a:spcBef>
              <a:defRPr/>
            </a:pPr>
            <a:endParaRPr lang="en-US" sz="800" i="1" dirty="0">
              <a:solidFill>
                <a:srgbClr val="660066"/>
              </a:solidFill>
            </a:endParaRPr>
          </a:p>
          <a:p>
            <a:pPr algn="just">
              <a:spcBef>
                <a:spcPct val="50000"/>
              </a:spcBef>
              <a:defRPr/>
            </a:pPr>
            <a:r>
              <a:rPr lang="en-US" dirty="0">
                <a:solidFill>
                  <a:srgbClr val="0000CC"/>
                </a:solidFill>
              </a:rPr>
              <a:t>The excited nuclei emit a magnetic signal called a free induction decay (FID) that can be detected with appropriate electronics and capture digitally</a:t>
            </a:r>
            <a:r>
              <a:rPr lang="en-US" dirty="0" smtClean="0">
                <a:solidFill>
                  <a:srgbClr val="0000CC"/>
                </a:solidFill>
              </a:rPr>
              <a:t>.</a:t>
            </a:r>
            <a:endParaRPr lang="en-US" sz="800" dirty="0">
              <a:solidFill>
                <a:srgbClr val="0000CC"/>
              </a:solidFill>
            </a:endParaRPr>
          </a:p>
          <a:p>
            <a:pPr algn="just">
              <a:spcBef>
                <a:spcPct val="50000"/>
              </a:spcBef>
              <a:defRPr/>
            </a:pPr>
            <a:r>
              <a:rPr lang="en-US" dirty="0">
                <a:solidFill>
                  <a:srgbClr val="0000CC"/>
                </a:solidFill>
              </a:rPr>
              <a:t>The digitized FID(s) can be process by using computational methods to provide the NMR spectrum.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ext Box 4"/>
          <p:cNvSpPr txBox="1">
            <a:spLocks noChangeArrowheads="1"/>
          </p:cNvSpPr>
          <p:nvPr/>
        </p:nvSpPr>
        <p:spPr bwMode="auto">
          <a:xfrm>
            <a:off x="152400" y="74022"/>
            <a:ext cx="8763000" cy="6771084"/>
          </a:xfrm>
          <a:prstGeom prst="rect">
            <a:avLst/>
          </a:prstGeom>
          <a:noFill/>
          <a:ln w="9525">
            <a:noFill/>
            <a:miter lim="800000"/>
            <a:headEnd/>
            <a:tailEnd/>
          </a:ln>
          <a:effectLst/>
        </p:spPr>
        <p:txBody>
          <a:bodyPr>
            <a:spAutoFit/>
          </a:bodyPr>
          <a:lstStyle/>
          <a:p>
            <a:pPr algn="ctr">
              <a:defRPr/>
            </a:pPr>
            <a:r>
              <a:rPr lang="en-US" sz="2800" b="1" dirty="0">
                <a:effectLst>
                  <a:outerShdw blurRad="38100" dist="38100" dir="2700000" algn="tl">
                    <a:srgbClr val="C0C0C0"/>
                  </a:outerShdw>
                </a:effectLst>
                <a:latin typeface="Arial Black" panose="020B0A04020102020204" pitchFamily="34" charset="0"/>
              </a:rPr>
              <a:t>BASIC PRINCIPLE OF NMR</a:t>
            </a:r>
            <a:endParaRPr lang="en-US" sz="2800" dirty="0">
              <a:latin typeface="Arial Black" panose="020B0A04020102020204" pitchFamily="34" charset="0"/>
            </a:endParaRPr>
          </a:p>
          <a:p>
            <a:pPr>
              <a:defRPr/>
            </a:pPr>
            <a:endParaRPr lang="en-US" sz="1600" dirty="0">
              <a:solidFill>
                <a:srgbClr val="0000CC"/>
              </a:solidFill>
              <a:latin typeface="Tahoma" pitchFamily="34" charset="0"/>
            </a:endParaRPr>
          </a:p>
          <a:p>
            <a:pPr>
              <a:defRPr/>
            </a:pPr>
            <a:r>
              <a:rPr lang="en-US" dirty="0">
                <a:solidFill>
                  <a:srgbClr val="0000CC"/>
                </a:solidFill>
              </a:rPr>
              <a:t>Energy difference is proportional to the magnetic field strength.</a:t>
            </a:r>
          </a:p>
          <a:p>
            <a:pPr>
              <a:defRPr/>
            </a:pPr>
            <a:endParaRPr lang="en-US" sz="1600" dirty="0">
              <a:solidFill>
                <a:schemeClr val="accent2"/>
              </a:solidFill>
            </a:endParaRPr>
          </a:p>
          <a:p>
            <a:pPr>
              <a:defRPr/>
            </a:pPr>
            <a:r>
              <a:rPr lang="en-US" sz="3600" b="1" dirty="0">
                <a:solidFill>
                  <a:srgbClr val="003300"/>
                </a:solidFill>
                <a:sym typeface="Symbol" pitchFamily="18" charset="2"/>
              </a:rPr>
              <a:t></a:t>
            </a:r>
            <a:r>
              <a:rPr lang="en-US" sz="3600" b="1" i="1" dirty="0">
                <a:solidFill>
                  <a:srgbClr val="003300"/>
                </a:solidFill>
                <a:sym typeface="Symbol" pitchFamily="18" charset="2"/>
              </a:rPr>
              <a:t>E</a:t>
            </a:r>
            <a:r>
              <a:rPr lang="en-US" sz="3600" b="1" dirty="0">
                <a:solidFill>
                  <a:srgbClr val="003300"/>
                </a:solidFill>
                <a:sym typeface="Symbol" pitchFamily="18" charset="2"/>
              </a:rPr>
              <a:t> = </a:t>
            </a:r>
            <a:r>
              <a:rPr lang="en-US" sz="3600" b="1" i="1" dirty="0">
                <a:solidFill>
                  <a:srgbClr val="003300"/>
                </a:solidFill>
                <a:sym typeface="Symbol" pitchFamily="18" charset="2"/>
              </a:rPr>
              <a:t>h</a:t>
            </a:r>
            <a:r>
              <a:rPr lang="en-US" sz="3600" b="1" dirty="0">
                <a:solidFill>
                  <a:srgbClr val="003300"/>
                </a:solidFill>
                <a:sym typeface="Symbol" pitchFamily="18" charset="2"/>
              </a:rPr>
              <a:t> = </a:t>
            </a:r>
            <a:r>
              <a:rPr lang="en-US" sz="3600" b="1" u="sng" dirty="0">
                <a:solidFill>
                  <a:srgbClr val="003300"/>
                </a:solidFill>
                <a:sym typeface="Symbol" pitchFamily="18" charset="2"/>
              </a:rPr>
              <a:t> </a:t>
            </a:r>
            <a:r>
              <a:rPr lang="en-US" sz="3600" b="1" i="1" u="sng" dirty="0">
                <a:solidFill>
                  <a:srgbClr val="003300"/>
                </a:solidFill>
                <a:sym typeface="Symbol" pitchFamily="18" charset="2"/>
              </a:rPr>
              <a:t>h</a:t>
            </a:r>
            <a:r>
              <a:rPr lang="en-US" sz="3600" b="1" i="1" dirty="0">
                <a:solidFill>
                  <a:srgbClr val="003300"/>
                </a:solidFill>
                <a:sym typeface="Symbol" pitchFamily="18" charset="2"/>
              </a:rPr>
              <a:t> B</a:t>
            </a:r>
            <a:r>
              <a:rPr lang="en-US" sz="3600" b="1" baseline="-25000" dirty="0">
                <a:solidFill>
                  <a:srgbClr val="003300"/>
                </a:solidFill>
                <a:sym typeface="Symbol" pitchFamily="18" charset="2"/>
              </a:rPr>
              <a:t>0</a:t>
            </a:r>
            <a:r>
              <a:rPr lang="en-US" sz="3600" b="1" dirty="0">
                <a:solidFill>
                  <a:srgbClr val="003300"/>
                </a:solidFill>
                <a:sym typeface="Symbol" pitchFamily="18" charset="2"/>
              </a:rPr>
              <a:t/>
            </a:r>
            <a:br>
              <a:rPr lang="en-US" sz="3600" b="1" dirty="0">
                <a:solidFill>
                  <a:srgbClr val="003300"/>
                </a:solidFill>
                <a:sym typeface="Symbol" pitchFamily="18" charset="2"/>
              </a:rPr>
            </a:br>
            <a:r>
              <a:rPr lang="en-US" sz="3600" b="1" dirty="0">
                <a:solidFill>
                  <a:srgbClr val="003300"/>
                </a:solidFill>
                <a:sym typeface="Symbol" pitchFamily="18" charset="2"/>
              </a:rPr>
              <a:t>                   2</a:t>
            </a:r>
          </a:p>
          <a:p>
            <a:pPr>
              <a:defRPr/>
            </a:pPr>
            <a:endParaRPr lang="en-US" sz="1600" dirty="0">
              <a:solidFill>
                <a:srgbClr val="660066"/>
              </a:solidFill>
              <a:sym typeface="Symbol" pitchFamily="18" charset="2"/>
            </a:endParaRPr>
          </a:p>
          <a:p>
            <a:pPr>
              <a:defRPr/>
            </a:pPr>
            <a:endParaRPr lang="en-US" sz="1600" dirty="0">
              <a:solidFill>
                <a:schemeClr val="accent2"/>
              </a:solidFill>
              <a:sym typeface="Symbol" pitchFamily="18" charset="2"/>
            </a:endParaRPr>
          </a:p>
          <a:p>
            <a:pPr>
              <a:defRPr/>
            </a:pPr>
            <a:endParaRPr lang="en-US" sz="1600" dirty="0">
              <a:solidFill>
                <a:schemeClr val="accent2"/>
              </a:solidFill>
              <a:sym typeface="Symbol" pitchFamily="18" charset="2"/>
            </a:endParaRPr>
          </a:p>
          <a:p>
            <a:pPr>
              <a:defRPr/>
            </a:pPr>
            <a:endParaRPr lang="en-US" sz="1600" dirty="0">
              <a:solidFill>
                <a:schemeClr val="accent2"/>
              </a:solidFill>
              <a:sym typeface="Symbol" pitchFamily="18" charset="2"/>
            </a:endParaRPr>
          </a:p>
          <a:p>
            <a:pPr>
              <a:defRPr/>
            </a:pPr>
            <a:endParaRPr lang="en-US" sz="1600" dirty="0">
              <a:solidFill>
                <a:schemeClr val="accent2"/>
              </a:solidFill>
              <a:sym typeface="Symbol" pitchFamily="18" charset="2"/>
            </a:endParaRPr>
          </a:p>
          <a:p>
            <a:pPr>
              <a:defRPr/>
            </a:pPr>
            <a:endParaRPr lang="en-US" sz="1600" dirty="0">
              <a:solidFill>
                <a:schemeClr val="accent2"/>
              </a:solidFill>
              <a:sym typeface="Symbol" pitchFamily="18" charset="2"/>
            </a:endParaRPr>
          </a:p>
          <a:p>
            <a:pPr>
              <a:defRPr/>
            </a:pPr>
            <a:endParaRPr lang="en-US" sz="1600" dirty="0">
              <a:solidFill>
                <a:schemeClr val="accent2"/>
              </a:solidFill>
              <a:sym typeface="Symbol" pitchFamily="18" charset="2"/>
            </a:endParaRPr>
          </a:p>
          <a:p>
            <a:pPr>
              <a:defRPr/>
            </a:pPr>
            <a:endParaRPr lang="en-US" sz="1600" dirty="0">
              <a:solidFill>
                <a:schemeClr val="accent2"/>
              </a:solidFill>
              <a:sym typeface="Symbol" pitchFamily="18" charset="2"/>
            </a:endParaRPr>
          </a:p>
          <a:p>
            <a:pPr>
              <a:defRPr/>
            </a:pPr>
            <a:endParaRPr lang="en-US" sz="1600" dirty="0" smtClean="0">
              <a:solidFill>
                <a:srgbClr val="0000CC"/>
              </a:solidFill>
              <a:sym typeface="Symbol" pitchFamily="18" charset="2"/>
            </a:endParaRPr>
          </a:p>
          <a:p>
            <a:pPr>
              <a:defRPr/>
            </a:pPr>
            <a:endParaRPr lang="en-US" sz="1600" dirty="0">
              <a:solidFill>
                <a:srgbClr val="0000CC"/>
              </a:solidFill>
              <a:sym typeface="Symbol" pitchFamily="18" charset="2"/>
            </a:endParaRPr>
          </a:p>
          <a:p>
            <a:pPr algn="just">
              <a:defRPr/>
            </a:pPr>
            <a:r>
              <a:rPr lang="en-US" b="1" i="1" dirty="0" smtClean="0">
                <a:solidFill>
                  <a:srgbClr val="C00000"/>
                </a:solidFill>
                <a:sym typeface="Symbol" pitchFamily="18" charset="2"/>
              </a:rPr>
              <a:t>The fundamental NMR equation correlating the applied radiofrequency </a:t>
            </a:r>
            <a:r>
              <a:rPr lang="el-GR" b="1" i="1" dirty="0" smtClean="0">
                <a:solidFill>
                  <a:srgbClr val="C00000"/>
                </a:solidFill>
                <a:sym typeface="Symbol" pitchFamily="18" charset="2"/>
              </a:rPr>
              <a:t>ν</a:t>
            </a:r>
            <a:r>
              <a:rPr lang="en-US" b="1" i="1" baseline="-25000" dirty="0" smtClean="0">
                <a:solidFill>
                  <a:srgbClr val="C00000"/>
                </a:solidFill>
                <a:sym typeface="Symbol" pitchFamily="18" charset="2"/>
              </a:rPr>
              <a:t>1</a:t>
            </a:r>
            <a:r>
              <a:rPr lang="en-US" b="1" i="1" dirty="0" smtClean="0">
                <a:solidFill>
                  <a:srgbClr val="C00000"/>
                </a:solidFill>
                <a:sym typeface="Symbol" pitchFamily="18" charset="2"/>
              </a:rPr>
              <a:t> with the magnetic field strength is:</a:t>
            </a:r>
            <a:endParaRPr lang="en-US" sz="1600" dirty="0">
              <a:solidFill>
                <a:schemeClr val="accent2"/>
              </a:solidFill>
              <a:sym typeface="Symbol" pitchFamily="18" charset="2"/>
            </a:endParaRPr>
          </a:p>
          <a:p>
            <a:pPr algn="ctr">
              <a:defRPr/>
            </a:pPr>
            <a:r>
              <a:rPr lang="el-GR" sz="4000" b="1" dirty="0">
                <a:solidFill>
                  <a:srgbClr val="003300"/>
                </a:solidFill>
                <a:cs typeface="Times New Roman" pitchFamily="18" charset="0"/>
                <a:sym typeface="Symbol" pitchFamily="18" charset="2"/>
              </a:rPr>
              <a:t>ν</a:t>
            </a:r>
            <a:r>
              <a:rPr lang="en-US" sz="4000" b="1" baseline="-25000" dirty="0">
                <a:solidFill>
                  <a:srgbClr val="003300"/>
                </a:solidFill>
                <a:cs typeface="Times New Roman" pitchFamily="18" charset="0"/>
                <a:sym typeface="Symbol" pitchFamily="18" charset="2"/>
              </a:rPr>
              <a:t>L</a:t>
            </a:r>
            <a:r>
              <a:rPr lang="en-US" sz="4000" b="1" dirty="0">
                <a:solidFill>
                  <a:srgbClr val="003300"/>
                </a:solidFill>
                <a:cs typeface="Times New Roman" pitchFamily="18" charset="0"/>
                <a:sym typeface="Symbol" pitchFamily="18" charset="2"/>
              </a:rPr>
              <a:t> = </a:t>
            </a:r>
            <a:r>
              <a:rPr lang="el-GR" sz="4000" b="1" dirty="0">
                <a:solidFill>
                  <a:srgbClr val="003300"/>
                </a:solidFill>
                <a:cs typeface="Times New Roman" pitchFamily="18" charset="0"/>
                <a:sym typeface="Symbol" pitchFamily="18" charset="2"/>
              </a:rPr>
              <a:t>ν</a:t>
            </a:r>
            <a:r>
              <a:rPr lang="en-US" sz="4000" b="1" baseline="-25000" dirty="0">
                <a:solidFill>
                  <a:srgbClr val="003300"/>
                </a:solidFill>
                <a:cs typeface="Times New Roman" pitchFamily="18" charset="0"/>
                <a:sym typeface="Symbol" pitchFamily="18" charset="2"/>
              </a:rPr>
              <a:t>1</a:t>
            </a:r>
            <a:r>
              <a:rPr lang="en-US" sz="4000" b="1" dirty="0">
                <a:solidFill>
                  <a:srgbClr val="003300"/>
                </a:solidFill>
                <a:cs typeface="Times New Roman" pitchFamily="18" charset="0"/>
                <a:sym typeface="Symbol" pitchFamily="18" charset="2"/>
              </a:rPr>
              <a:t> = (</a:t>
            </a:r>
            <a:r>
              <a:rPr lang="el-GR" sz="4000" b="1" dirty="0">
                <a:solidFill>
                  <a:srgbClr val="003300"/>
                </a:solidFill>
                <a:cs typeface="Times New Roman" pitchFamily="18" charset="0"/>
                <a:sym typeface="Symbol" pitchFamily="18" charset="2"/>
              </a:rPr>
              <a:t>γ</a:t>
            </a:r>
            <a:r>
              <a:rPr lang="en-US" sz="4000" b="1" dirty="0">
                <a:solidFill>
                  <a:srgbClr val="003300"/>
                </a:solidFill>
                <a:cs typeface="Times New Roman" pitchFamily="18" charset="0"/>
                <a:sym typeface="Symbol" pitchFamily="18" charset="2"/>
              </a:rPr>
              <a:t>/2</a:t>
            </a:r>
            <a:r>
              <a:rPr lang="el-GR" sz="4000" b="1" dirty="0">
                <a:solidFill>
                  <a:srgbClr val="003300"/>
                </a:solidFill>
                <a:cs typeface="Times New Roman" pitchFamily="18" charset="0"/>
                <a:sym typeface="Symbol" pitchFamily="18" charset="2"/>
              </a:rPr>
              <a:t>π</a:t>
            </a:r>
            <a:r>
              <a:rPr lang="en-US" sz="4000" b="1" dirty="0">
                <a:solidFill>
                  <a:srgbClr val="003300"/>
                </a:solidFill>
                <a:cs typeface="Times New Roman" pitchFamily="18" charset="0"/>
                <a:sym typeface="Symbol" pitchFamily="18" charset="2"/>
              </a:rPr>
              <a:t>) Bo </a:t>
            </a:r>
          </a:p>
          <a:p>
            <a:pPr>
              <a:defRPr/>
            </a:pPr>
            <a:endParaRPr lang="en-US" sz="1400" b="1" dirty="0">
              <a:solidFill>
                <a:srgbClr val="FF3399"/>
              </a:solidFill>
              <a:cs typeface="Times New Roman" pitchFamily="18" charset="0"/>
              <a:sym typeface="Symbol" pitchFamily="18" charset="2"/>
            </a:endParaRPr>
          </a:p>
          <a:p>
            <a:pPr>
              <a:defRPr/>
            </a:pPr>
            <a:r>
              <a:rPr lang="en-US" i="1" dirty="0">
                <a:solidFill>
                  <a:srgbClr val="580000"/>
                </a:solidFill>
                <a:cs typeface="Times New Roman" pitchFamily="18" charset="0"/>
                <a:sym typeface="Symbol" pitchFamily="18" charset="2"/>
              </a:rPr>
              <a:t>where </a:t>
            </a:r>
            <a:r>
              <a:rPr lang="el-GR" i="1" dirty="0">
                <a:solidFill>
                  <a:srgbClr val="580000"/>
                </a:solidFill>
                <a:cs typeface="Times New Roman" pitchFamily="18" charset="0"/>
                <a:sym typeface="Symbol" pitchFamily="18" charset="2"/>
              </a:rPr>
              <a:t>ν</a:t>
            </a:r>
            <a:r>
              <a:rPr lang="en-US" i="1" baseline="-25000" dirty="0">
                <a:solidFill>
                  <a:srgbClr val="580000"/>
                </a:solidFill>
                <a:cs typeface="Times New Roman" pitchFamily="18" charset="0"/>
                <a:sym typeface="Symbol" pitchFamily="18" charset="2"/>
              </a:rPr>
              <a:t>L</a:t>
            </a:r>
            <a:r>
              <a:rPr lang="en-US" i="1" dirty="0">
                <a:solidFill>
                  <a:srgbClr val="580000"/>
                </a:solidFill>
                <a:cs typeface="Times New Roman" pitchFamily="18" charset="0"/>
                <a:sym typeface="Symbol" pitchFamily="18" charset="2"/>
              </a:rPr>
              <a:t> is the precession frequency also known as </a:t>
            </a:r>
            <a:r>
              <a:rPr lang="en-US" b="1" i="1" dirty="0" err="1">
                <a:solidFill>
                  <a:srgbClr val="006600"/>
                </a:solidFill>
                <a:cs typeface="Times New Roman" pitchFamily="18" charset="0"/>
                <a:sym typeface="Symbol" pitchFamily="18" charset="2"/>
              </a:rPr>
              <a:t>Larmor</a:t>
            </a:r>
            <a:r>
              <a:rPr lang="en-US" b="1" i="1" dirty="0">
                <a:solidFill>
                  <a:srgbClr val="006600"/>
                </a:solidFill>
                <a:cs typeface="Times New Roman" pitchFamily="18" charset="0"/>
                <a:sym typeface="Symbol" pitchFamily="18" charset="2"/>
              </a:rPr>
              <a:t> </a:t>
            </a:r>
            <a:r>
              <a:rPr lang="en-US" b="1" i="1" dirty="0" smtClean="0">
                <a:solidFill>
                  <a:srgbClr val="006600"/>
                </a:solidFill>
                <a:cs typeface="Times New Roman" pitchFamily="18" charset="0"/>
                <a:sym typeface="Symbol" pitchFamily="18" charset="2"/>
              </a:rPr>
              <a:t>frequency, given in MHz</a:t>
            </a:r>
            <a:endParaRPr lang="el-GR" b="1" i="1" dirty="0">
              <a:solidFill>
                <a:srgbClr val="006600"/>
              </a:solidFill>
              <a:cs typeface="Times New Roman" pitchFamily="18" charset="0"/>
              <a:sym typeface="Symbol" pitchFamily="18" charset="2"/>
            </a:endParaRPr>
          </a:p>
        </p:txBody>
      </p:sp>
      <p:pic>
        <p:nvPicPr>
          <p:cNvPr id="18435" name="Picture 5" descr="13_03"/>
          <p:cNvPicPr>
            <a:picLocks noChangeAspect="1" noChangeArrowheads="1"/>
          </p:cNvPicPr>
          <p:nvPr/>
        </p:nvPicPr>
        <p:blipFill rotWithShape="1">
          <a:blip r:embed="rId2" cstate="print"/>
          <a:srcRect b="2962"/>
          <a:stretch/>
        </p:blipFill>
        <p:spPr bwMode="auto">
          <a:xfrm>
            <a:off x="4835433" y="1347832"/>
            <a:ext cx="3962400" cy="3191788"/>
          </a:xfrm>
          <a:prstGeom prst="rect">
            <a:avLst/>
          </a:prstGeom>
          <a:noFill/>
          <a:ln w="9525">
            <a:noFill/>
            <a:miter lim="800000"/>
            <a:headEnd/>
            <a:tailEnd/>
          </a:ln>
        </p:spPr>
      </p:pic>
      <p:sp>
        <p:nvSpPr>
          <p:cNvPr id="18436" name="Text Box 6"/>
          <p:cNvSpPr txBox="1">
            <a:spLocks noChangeArrowheads="1"/>
          </p:cNvSpPr>
          <p:nvPr/>
        </p:nvSpPr>
        <p:spPr bwMode="auto">
          <a:xfrm>
            <a:off x="266700" y="2678113"/>
            <a:ext cx="4381500" cy="2031325"/>
          </a:xfrm>
          <a:prstGeom prst="rect">
            <a:avLst/>
          </a:prstGeom>
          <a:noFill/>
          <a:ln w="9525">
            <a:noFill/>
            <a:miter lim="800000"/>
            <a:headEnd/>
            <a:tailEnd/>
          </a:ln>
        </p:spPr>
        <p:txBody>
          <a:bodyPr wrap="square">
            <a:spAutoFit/>
          </a:bodyPr>
          <a:lstStyle/>
          <a:p>
            <a:pPr algn="just">
              <a:spcBef>
                <a:spcPct val="50000"/>
              </a:spcBef>
            </a:pPr>
            <a:r>
              <a:rPr lang="el-GR" b="1" dirty="0">
                <a:solidFill>
                  <a:srgbClr val="006600"/>
                </a:solidFill>
              </a:rPr>
              <a:t>Δ</a:t>
            </a:r>
            <a:r>
              <a:rPr lang="en-US" b="1" dirty="0">
                <a:solidFill>
                  <a:srgbClr val="006600"/>
                </a:solidFill>
              </a:rPr>
              <a:t>E</a:t>
            </a:r>
            <a:r>
              <a:rPr lang="en-US" dirty="0">
                <a:solidFill>
                  <a:srgbClr val="006600"/>
                </a:solidFill>
              </a:rPr>
              <a:t> </a:t>
            </a:r>
            <a:r>
              <a:rPr lang="en-US" dirty="0">
                <a:solidFill>
                  <a:srgbClr val="580000"/>
                </a:solidFill>
              </a:rPr>
              <a:t>= energy difference between </a:t>
            </a:r>
            <a:r>
              <a:rPr lang="el-GR" dirty="0">
                <a:solidFill>
                  <a:srgbClr val="580000"/>
                </a:solidFill>
              </a:rPr>
              <a:t>α</a:t>
            </a:r>
            <a:r>
              <a:rPr lang="en-US" dirty="0">
                <a:solidFill>
                  <a:srgbClr val="580000"/>
                </a:solidFill>
              </a:rPr>
              <a:t> and </a:t>
            </a:r>
            <a:r>
              <a:rPr lang="el-GR" dirty="0">
                <a:solidFill>
                  <a:srgbClr val="580000"/>
                </a:solidFill>
              </a:rPr>
              <a:t>β</a:t>
            </a:r>
            <a:r>
              <a:rPr lang="en-US" dirty="0">
                <a:solidFill>
                  <a:srgbClr val="580000"/>
                </a:solidFill>
              </a:rPr>
              <a:t> states</a:t>
            </a:r>
          </a:p>
          <a:p>
            <a:pPr algn="just">
              <a:spcBef>
                <a:spcPct val="50000"/>
              </a:spcBef>
            </a:pPr>
            <a:r>
              <a:rPr lang="en-US" b="1" dirty="0">
                <a:solidFill>
                  <a:srgbClr val="006600"/>
                </a:solidFill>
              </a:rPr>
              <a:t>h</a:t>
            </a:r>
            <a:r>
              <a:rPr lang="en-US" dirty="0">
                <a:solidFill>
                  <a:srgbClr val="580000"/>
                </a:solidFill>
              </a:rPr>
              <a:t> = Planck’s constant</a:t>
            </a:r>
          </a:p>
          <a:p>
            <a:pPr algn="just">
              <a:spcBef>
                <a:spcPct val="50000"/>
              </a:spcBef>
            </a:pPr>
            <a:r>
              <a:rPr lang="en-US" b="1" dirty="0">
                <a:solidFill>
                  <a:srgbClr val="006600"/>
                </a:solidFill>
              </a:rPr>
              <a:t>Bo</a:t>
            </a:r>
            <a:r>
              <a:rPr lang="en-US" b="1" dirty="0">
                <a:solidFill>
                  <a:srgbClr val="580000"/>
                </a:solidFill>
              </a:rPr>
              <a:t> </a:t>
            </a:r>
            <a:r>
              <a:rPr lang="en-US" dirty="0">
                <a:solidFill>
                  <a:srgbClr val="580000"/>
                </a:solidFill>
              </a:rPr>
              <a:t>= strength of the external magnetic field</a:t>
            </a:r>
          </a:p>
          <a:p>
            <a:pPr algn="just"/>
            <a:r>
              <a:rPr lang="en-US" b="1" dirty="0">
                <a:solidFill>
                  <a:srgbClr val="006600"/>
                </a:solidFill>
                <a:sym typeface="Symbol" pitchFamily="18" charset="2"/>
              </a:rPr>
              <a:t></a:t>
            </a:r>
            <a:r>
              <a:rPr lang="en-US" dirty="0">
                <a:solidFill>
                  <a:srgbClr val="580000"/>
                </a:solidFill>
                <a:sym typeface="Symbol" pitchFamily="18" charset="2"/>
              </a:rPr>
              <a:t> = </a:t>
            </a:r>
            <a:r>
              <a:rPr lang="en-US" dirty="0" err="1">
                <a:solidFill>
                  <a:srgbClr val="580000"/>
                </a:solidFill>
                <a:sym typeface="Symbol" pitchFamily="18" charset="2"/>
              </a:rPr>
              <a:t>gyromagnetic</a:t>
            </a:r>
            <a:r>
              <a:rPr lang="en-US" dirty="0">
                <a:solidFill>
                  <a:srgbClr val="580000"/>
                </a:solidFill>
                <a:sym typeface="Symbol" pitchFamily="18" charset="2"/>
              </a:rPr>
              <a:t> ratio, which is a constant for each nucleus (26,753 s</a:t>
            </a:r>
            <a:r>
              <a:rPr lang="en-US" baseline="30000" dirty="0">
                <a:solidFill>
                  <a:srgbClr val="580000"/>
                </a:solidFill>
                <a:sym typeface="Symbol" pitchFamily="18" charset="2"/>
              </a:rPr>
              <a:t>-1</a:t>
            </a:r>
            <a:r>
              <a:rPr lang="en-US" dirty="0">
                <a:solidFill>
                  <a:srgbClr val="580000"/>
                </a:solidFill>
                <a:sym typeface="Symbol" pitchFamily="18" charset="2"/>
              </a:rPr>
              <a:t>gauss</a:t>
            </a:r>
            <a:r>
              <a:rPr lang="en-US" baseline="30000" dirty="0">
                <a:solidFill>
                  <a:srgbClr val="580000"/>
                </a:solidFill>
                <a:sym typeface="Symbol" pitchFamily="18" charset="2"/>
              </a:rPr>
              <a:t>-1</a:t>
            </a:r>
            <a:r>
              <a:rPr lang="en-US" dirty="0">
                <a:solidFill>
                  <a:srgbClr val="580000"/>
                </a:solidFill>
                <a:sym typeface="Symbol" pitchFamily="18" charset="2"/>
              </a:rPr>
              <a:t> for H).</a:t>
            </a:r>
            <a:endParaRPr lang="el-GR" dirty="0">
              <a:solidFill>
                <a:srgbClr val="580000"/>
              </a:solidFill>
              <a:sym typeface="Symbol" pitchFamily="18" charset="2"/>
            </a:endParaRPr>
          </a:p>
        </p:txBody>
      </p:sp>
    </p:spTree>
    <p:extLst>
      <p:ext uri="{BB962C8B-B14F-4D97-AF65-F5344CB8AC3E}">
        <p14:creationId xmlns:p14="http://schemas.microsoft.com/office/powerpoint/2010/main" val="392724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TotalTime>
  <Words>3857</Words>
  <Application>Microsoft Office PowerPoint</Application>
  <PresentationFormat>On-screen Show (4:3)</PresentationFormat>
  <Paragraphs>499</Paragraphs>
  <Slides>52</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1" baseType="lpstr">
      <vt:lpstr>Arial</vt:lpstr>
      <vt:lpstr>Arial Black</vt:lpstr>
      <vt:lpstr>Calibri</vt:lpstr>
      <vt:lpstr>Symbol</vt:lpstr>
      <vt:lpstr>Tahoma</vt:lpstr>
      <vt:lpstr>Times New Roman</vt:lpstr>
      <vt:lpstr>Wingdings</vt: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Aromatic Protons, 7-8 ppm</vt:lpstr>
      <vt:lpstr>Acetylenic Protons, 2.5 ppm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Southeastern Louisiana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Jean Fotie</cp:lastModifiedBy>
  <cp:revision>110</cp:revision>
  <dcterms:created xsi:type="dcterms:W3CDTF">2012-08-07T20:21:51Z</dcterms:created>
  <dcterms:modified xsi:type="dcterms:W3CDTF">2018-01-05T23:40:02Z</dcterms:modified>
</cp:coreProperties>
</file>